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4"/>
    <p:sldMasterId id="2147483660" r:id="rId5"/>
    <p:sldMasterId id="2147483706" r:id="rId6"/>
    <p:sldMasterId id="2147483686" r:id="rId7"/>
    <p:sldMasterId id="2147483696" r:id="rId8"/>
    <p:sldMasterId id="2147483701" r:id="rId9"/>
  </p:sldMasterIdLst>
  <p:notesMasterIdLst>
    <p:notesMasterId r:id="rId94"/>
  </p:notesMasterIdLst>
  <p:handoutMasterIdLst>
    <p:handoutMasterId r:id="rId95"/>
  </p:handoutMasterIdLst>
  <p:sldIdLst>
    <p:sldId id="256" r:id="rId10"/>
    <p:sldId id="401" r:id="rId11"/>
    <p:sldId id="552" r:id="rId12"/>
    <p:sldId id="439" r:id="rId13"/>
    <p:sldId id="325" r:id="rId14"/>
    <p:sldId id="326" r:id="rId15"/>
    <p:sldId id="327" r:id="rId16"/>
    <p:sldId id="328" r:id="rId17"/>
    <p:sldId id="642" r:id="rId18"/>
    <p:sldId id="641" r:id="rId19"/>
    <p:sldId id="639" r:id="rId20"/>
    <p:sldId id="640" r:id="rId21"/>
    <p:sldId id="330" r:id="rId22"/>
    <p:sldId id="553" r:id="rId23"/>
    <p:sldId id="404" r:id="rId24"/>
    <p:sldId id="405" r:id="rId25"/>
    <p:sldId id="406"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554" r:id="rId39"/>
    <p:sldId id="331" r:id="rId40"/>
    <p:sldId id="333" r:id="rId41"/>
    <p:sldId id="335" r:id="rId42"/>
    <p:sldId id="336" r:id="rId43"/>
    <p:sldId id="337" r:id="rId44"/>
    <p:sldId id="338" r:id="rId45"/>
    <p:sldId id="339" r:id="rId46"/>
    <p:sldId id="366" r:id="rId47"/>
    <p:sldId id="340" r:id="rId48"/>
    <p:sldId id="555" r:id="rId49"/>
    <p:sldId id="342" r:id="rId50"/>
    <p:sldId id="345" r:id="rId51"/>
    <p:sldId id="346" r:id="rId52"/>
    <p:sldId id="347" r:id="rId53"/>
    <p:sldId id="348" r:id="rId54"/>
    <p:sldId id="344" r:id="rId55"/>
    <p:sldId id="350" r:id="rId56"/>
    <p:sldId id="349" r:id="rId57"/>
    <p:sldId id="343" r:id="rId58"/>
    <p:sldId id="351" r:id="rId59"/>
    <p:sldId id="357" r:id="rId60"/>
    <p:sldId id="353" r:id="rId61"/>
    <p:sldId id="354" r:id="rId62"/>
    <p:sldId id="556" r:id="rId63"/>
    <p:sldId id="355" r:id="rId64"/>
    <p:sldId id="358" r:id="rId65"/>
    <p:sldId id="557" r:id="rId66"/>
    <p:sldId id="421" r:id="rId67"/>
    <p:sldId id="422" r:id="rId68"/>
    <p:sldId id="423" r:id="rId69"/>
    <p:sldId id="424" r:id="rId70"/>
    <p:sldId id="425" r:id="rId71"/>
    <p:sldId id="426" r:id="rId72"/>
    <p:sldId id="427" r:id="rId73"/>
    <p:sldId id="428" r:id="rId74"/>
    <p:sldId id="558" r:id="rId75"/>
    <p:sldId id="431" r:id="rId76"/>
    <p:sldId id="432" r:id="rId77"/>
    <p:sldId id="433" r:id="rId78"/>
    <p:sldId id="434" r:id="rId79"/>
    <p:sldId id="435" r:id="rId80"/>
    <p:sldId id="436" r:id="rId81"/>
    <p:sldId id="437" r:id="rId82"/>
    <p:sldId id="438" r:id="rId83"/>
    <p:sldId id="559" r:id="rId84"/>
    <p:sldId id="386" r:id="rId85"/>
    <p:sldId id="387" r:id="rId86"/>
    <p:sldId id="388" r:id="rId87"/>
    <p:sldId id="560" r:id="rId88"/>
    <p:sldId id="398" r:id="rId89"/>
    <p:sldId id="399" r:id="rId90"/>
    <p:sldId id="643" r:id="rId91"/>
    <p:sldId id="318" r:id="rId92"/>
    <p:sldId id="269"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0D2B88"/>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55" autoAdjust="0"/>
    <p:restoredTop sz="72442" autoAdjust="0"/>
  </p:normalViewPr>
  <p:slideViewPr>
    <p:cSldViewPr snapToGrid="0">
      <p:cViewPr varScale="1">
        <p:scale>
          <a:sx n="55" d="100"/>
          <a:sy n="55" d="100"/>
        </p:scale>
        <p:origin x="1332" y="66"/>
      </p:cViewPr>
      <p:guideLst/>
    </p:cSldViewPr>
  </p:slideViewPr>
  <p:notesTextViewPr>
    <p:cViewPr>
      <p:scale>
        <a:sx n="1" d="1"/>
        <a:sy n="1" d="1"/>
      </p:scale>
      <p:origin x="0" y="0"/>
    </p:cViewPr>
  </p:notesTextViewPr>
  <p:notesViewPr>
    <p:cSldViewPr snapToGrid="0">
      <p:cViewPr varScale="1">
        <p:scale>
          <a:sx n="70" d="100"/>
          <a:sy n="70" d="100"/>
        </p:scale>
        <p:origin x="2700"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5" Type="http://schemas.openxmlformats.org/officeDocument/2006/relationships/slideMaster" Target="slideMasters/slideMaster2.xml"/><Relationship Id="rId90" Type="http://schemas.openxmlformats.org/officeDocument/2006/relationships/slide" Target="slides/slide81.xml"/><Relationship Id="rId95" Type="http://schemas.openxmlformats.org/officeDocument/2006/relationships/handoutMaster" Target="handoutMasters/handoutMaster1.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80" Type="http://schemas.openxmlformats.org/officeDocument/2006/relationships/slide" Target="slides/slide71.xml"/><Relationship Id="rId85" Type="http://schemas.openxmlformats.org/officeDocument/2006/relationships/slide" Target="slides/slide76.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80609F-DD94-42C5-AFCA-146740FA8F03}" type="datetimeFigureOut">
              <a:rPr lang="en-US" smtClean="0"/>
              <a:t>12/1/2023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BF257DB-D3F4-476B-B6C0-3607198D9509}" type="slidenum">
              <a:rPr lang="en-US" smtClean="0"/>
              <a:t>‹#›</a:t>
            </a:fld>
            <a:endParaRPr lang="en-US"/>
          </a:p>
        </p:txBody>
      </p:sp>
    </p:spTree>
    <p:extLst>
      <p:ext uri="{BB962C8B-B14F-4D97-AF65-F5344CB8AC3E}">
        <p14:creationId xmlns:p14="http://schemas.microsoft.com/office/powerpoint/2010/main" val="12924527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AC1FB4-532D-4F2B-8FC6-86E8CEC8BD60}" type="datetimeFigureOut">
              <a:rPr lang="en-US" smtClean="0"/>
              <a:t>12/1/2023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9590F-996A-46AB-91ED-415DFC97FED4}" type="slidenum">
              <a:rPr lang="en-US" smtClean="0"/>
              <a:t>‹#›</a:t>
            </a:fld>
            <a:endParaRPr lang="en-US"/>
          </a:p>
        </p:txBody>
      </p:sp>
    </p:spTree>
    <p:extLst>
      <p:ext uri="{BB962C8B-B14F-4D97-AF65-F5344CB8AC3E}">
        <p14:creationId xmlns:p14="http://schemas.microsoft.com/office/powerpoint/2010/main" val="3568875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B3EECD-A5CA-4B43-BAB0-9C1407268E3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02797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first of the three products created by the SIB is the Safety Report.</a:t>
            </a:r>
          </a:p>
          <a:p>
            <a:r>
              <a:rPr lang="en-US" altLang="en-US" dirty="0"/>
              <a:t>This report will be created in AFSAS and will contain and Exhibits and other applicable data.</a:t>
            </a:r>
          </a:p>
          <a:p>
            <a:pPr>
              <a:buFontTx/>
              <a:buNone/>
            </a:pPr>
            <a:r>
              <a:rPr lang="en-US" altLang="en-US" dirty="0"/>
              <a:t>The safety report will be finalized during days 16-30 of the investigation.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10</a:t>
            </a:fld>
            <a:endParaRPr lang="en-US" altLang="en-US" sz="1300" dirty="0"/>
          </a:p>
        </p:txBody>
      </p:sp>
    </p:spTree>
    <p:extLst>
      <p:ext uri="{BB962C8B-B14F-4D97-AF65-F5344CB8AC3E}">
        <p14:creationId xmlns:p14="http://schemas.microsoft.com/office/powerpoint/2010/main" val="1551526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second product created by the SIB is the Brief, which will be prepared and delivered to the Convening Authority.</a:t>
            </a:r>
          </a:p>
          <a:p>
            <a:r>
              <a:rPr lang="en-US" altLang="en-US" dirty="0"/>
              <a:t>The brief will summarize the mishap, all contributing casual (and non-causal) factors, findings, and recommendations.</a:t>
            </a:r>
          </a:p>
          <a:p>
            <a:r>
              <a:rPr lang="en-US" altLang="en-US" dirty="0"/>
              <a:t>This brief will be created during days 31-45 of the investigation.</a:t>
            </a:r>
          </a:p>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11</a:t>
            </a:fld>
            <a:endParaRPr lang="en-US" altLang="en-US" sz="1300" dirty="0"/>
          </a:p>
        </p:txBody>
      </p:sp>
    </p:spTree>
    <p:extLst>
      <p:ext uri="{BB962C8B-B14F-4D97-AF65-F5344CB8AC3E}">
        <p14:creationId xmlns:p14="http://schemas.microsoft.com/office/powerpoint/2010/main" val="592170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third product created by the SIB is the Final message.</a:t>
            </a:r>
          </a:p>
          <a:p>
            <a:r>
              <a:rPr lang="en-US" altLang="en-US" dirty="0"/>
              <a:t>The final message explains that the investigation has concluded and provide applicable details of the investigation.</a:t>
            </a:r>
          </a:p>
          <a:p>
            <a:r>
              <a:rPr lang="en-US" altLang="en-US" dirty="0"/>
              <a:t>The final message will be created during days 46-48, following the investigation conclusion.</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2" eaLnBrk="0" hangingPunct="0">
              <a:spcBef>
                <a:spcPct val="30000"/>
              </a:spcBef>
              <a:defRPr sz="1200">
                <a:solidFill>
                  <a:schemeClr val="tx1"/>
                </a:solidFill>
                <a:latin typeface="Times New Roman" pitchFamily="18" charset="0"/>
              </a:defRPr>
            </a:lvl1pPr>
            <a:lvl2pPr marL="744659" indent="-286407" defTabSz="927642" eaLnBrk="0" hangingPunct="0">
              <a:spcBef>
                <a:spcPct val="30000"/>
              </a:spcBef>
              <a:defRPr sz="1200">
                <a:solidFill>
                  <a:schemeClr val="tx1"/>
                </a:solidFill>
                <a:latin typeface="Times New Roman" pitchFamily="18" charset="0"/>
              </a:defRPr>
            </a:lvl2pPr>
            <a:lvl3pPr marL="1145629" indent="-229126" defTabSz="927642" eaLnBrk="0" hangingPunct="0">
              <a:spcBef>
                <a:spcPct val="30000"/>
              </a:spcBef>
              <a:defRPr sz="1200">
                <a:solidFill>
                  <a:schemeClr val="tx1"/>
                </a:solidFill>
                <a:latin typeface="Times New Roman" pitchFamily="18" charset="0"/>
              </a:defRPr>
            </a:lvl3pPr>
            <a:lvl4pPr marL="1603880" indent="-229126" defTabSz="927642" eaLnBrk="0" hangingPunct="0">
              <a:spcBef>
                <a:spcPct val="30000"/>
              </a:spcBef>
              <a:defRPr sz="1200">
                <a:solidFill>
                  <a:schemeClr val="tx1"/>
                </a:solidFill>
                <a:latin typeface="Times New Roman" pitchFamily="18" charset="0"/>
              </a:defRPr>
            </a:lvl4pPr>
            <a:lvl5pPr marL="2062132" indent="-229126" defTabSz="927642" eaLnBrk="0" hangingPunct="0">
              <a:spcBef>
                <a:spcPct val="30000"/>
              </a:spcBef>
              <a:defRPr sz="1200">
                <a:solidFill>
                  <a:schemeClr val="tx1"/>
                </a:solidFill>
                <a:latin typeface="Times New Roman" pitchFamily="18" charset="0"/>
              </a:defRPr>
            </a:lvl5pPr>
            <a:lvl6pPr marL="2520384" indent="-229126" defTabSz="927642" eaLnBrk="0" fontAlgn="base" hangingPunct="0">
              <a:spcBef>
                <a:spcPct val="30000"/>
              </a:spcBef>
              <a:spcAft>
                <a:spcPct val="0"/>
              </a:spcAft>
              <a:defRPr sz="1200">
                <a:solidFill>
                  <a:schemeClr val="tx1"/>
                </a:solidFill>
                <a:latin typeface="Times New Roman" pitchFamily="18" charset="0"/>
              </a:defRPr>
            </a:lvl6pPr>
            <a:lvl7pPr marL="2978635" indent="-229126" defTabSz="927642" eaLnBrk="0" fontAlgn="base" hangingPunct="0">
              <a:spcBef>
                <a:spcPct val="30000"/>
              </a:spcBef>
              <a:spcAft>
                <a:spcPct val="0"/>
              </a:spcAft>
              <a:defRPr sz="1200">
                <a:solidFill>
                  <a:schemeClr val="tx1"/>
                </a:solidFill>
                <a:latin typeface="Times New Roman" pitchFamily="18" charset="0"/>
              </a:defRPr>
            </a:lvl7pPr>
            <a:lvl8pPr marL="3436887" indent="-229126" defTabSz="927642" eaLnBrk="0" fontAlgn="base" hangingPunct="0">
              <a:spcBef>
                <a:spcPct val="30000"/>
              </a:spcBef>
              <a:spcAft>
                <a:spcPct val="0"/>
              </a:spcAft>
              <a:defRPr sz="1200">
                <a:solidFill>
                  <a:schemeClr val="tx1"/>
                </a:solidFill>
                <a:latin typeface="Times New Roman" pitchFamily="18" charset="0"/>
              </a:defRPr>
            </a:lvl8pPr>
            <a:lvl9pPr marL="3895138" indent="-229126" defTabSz="927642"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C762894-B080-452C-88BC-CB4C4AFD2085}" type="slidenum">
              <a:rPr lang="en-US" altLang="en-US" sz="1300"/>
              <a:pPr eaLnBrk="1" hangingPunct="1">
                <a:spcBef>
                  <a:spcPct val="0"/>
                </a:spcBef>
              </a:pPr>
              <a:t>12</a:t>
            </a:fld>
            <a:endParaRPr lang="en-US" altLang="en-US" sz="1300" dirty="0"/>
          </a:p>
        </p:txBody>
      </p:sp>
    </p:spTree>
    <p:extLst>
      <p:ext uri="{BB962C8B-B14F-4D97-AF65-F5344CB8AC3E}">
        <p14:creationId xmlns:p14="http://schemas.microsoft.com/office/powerpoint/2010/main" val="1331123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guidance documents you will use to help you throughout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6893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take a look at requirements for board membership.</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14</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above listed members are required based on the type of mishap that occurred.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8946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Beginning with the board president, we will look at the duties of each member.</a:t>
            </a:r>
          </a:p>
          <a:p>
            <a:r>
              <a:rPr lang="en-US" dirty="0"/>
              <a:t>The board president is, of course, the lead of the investigative body.</a:t>
            </a:r>
          </a:p>
          <a:p>
            <a:r>
              <a:rPr lang="en-US" dirty="0"/>
              <a:t>This person is responsible for </a:t>
            </a:r>
            <a:r>
              <a:rPr lang="en-US" dirty="0" err="1"/>
              <a:t>managaing</a:t>
            </a:r>
            <a:r>
              <a:rPr lang="en-US" dirty="0"/>
              <a:t>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939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HQ AFSEC/SES Representative will support the board during the investigation for Class A and B mishaps, as needed.</a:t>
            </a:r>
          </a:p>
          <a:p>
            <a:r>
              <a:rPr lang="en-US" dirty="0"/>
              <a:t>This person will typically provide support telephonically but may also support in-person for certain Class A mishaps.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94267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Investigating Officer is the essentially the lead investigator.</a:t>
            </a:r>
          </a:p>
          <a:p>
            <a:r>
              <a:rPr lang="en-US" dirty="0"/>
              <a:t>This person will coordinate directly with the HA AFSEC/SES Representative and will take direction from the Board President.</a:t>
            </a:r>
          </a:p>
          <a:p>
            <a:r>
              <a:rPr lang="en-US" dirty="0"/>
              <a:t>Furthermore, this person will be the primary author of the Narrative report in AFSAS.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334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determined.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7837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topics we will </a:t>
            </a:r>
            <a:r>
              <a:rPr lang="en-US"/>
              <a:t>cover throughout this </a:t>
            </a:r>
            <a:r>
              <a:rPr lang="en-US" dirty="0"/>
              <a:t>brief.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3602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Design or Maintenance member is the expert in either procedures or equipment design.</a:t>
            </a:r>
          </a:p>
          <a:p>
            <a:r>
              <a:rPr lang="en-US" dirty="0"/>
              <a:t>This person will likely take the lead on investigating asset history, crew training records, and coordinating with technical experts, as needed.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3986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whether a person was injured or killed, a flight surgeon may be included in the investigation.</a:t>
            </a:r>
          </a:p>
          <a:p>
            <a:r>
              <a:rPr lang="en-US" dirty="0"/>
              <a:t>Even if no one was injured or killed as a result of the mishap, a flight surgeon may still be part of the investigation in terms of providing medical evaluation of crew members.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0862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Space Equipment (or Mission) Expert will assist with life support systems on board the launch – space vehicle, as needed.</a:t>
            </a:r>
          </a:p>
          <a:p>
            <a:r>
              <a:rPr lang="en-US" dirty="0"/>
              <a:t>This will be particularly valuable for manned missions experiencing a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0114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Conditional Member can be anyone from the launch crew, the ops floor, a weather expert, etc., depending on the type of mishap and what the board needs help with in terms of investigative evidence collection and data analysis.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8811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Secondary Member may be anyone who can provide administrative help, provide representation and expertise for the program, represent the commander of the mishap base or equipment/mission, a human (factor) performance expert who will help the flight doc, as needed, and other technical experts.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1243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Recorder, while not a primary member, is key to the investigation by way of organizing and maintaining all files – physical and digital.</a:t>
            </a:r>
          </a:p>
          <a:p>
            <a:r>
              <a:rPr lang="en-US" dirty="0"/>
              <a:t>This person is the backbone of the investigation in that he or she runs the administrative side of the organization.</a:t>
            </a:r>
          </a:p>
          <a:p>
            <a:r>
              <a:rPr lang="en-US" dirty="0"/>
              <a:t>This person will transcribe all interviews and keeps a list of contact information for people associated with the mishap and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709502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and following slides further explain the duties of each member.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6302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Duties continued…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898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Duties continued…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0257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that the Board works solely for the Convening Authority.</a:t>
            </a:r>
          </a:p>
          <a:p>
            <a:r>
              <a:rPr lang="en-US" dirty="0"/>
              <a:t>All requirements for the investigation process, board, etc. are available in the above listed guidance.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8755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Accidents.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now turn our attention to the process of getting started with the investigation.</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30</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members need to become familiar with the concepts of Privileged and Non-Privileged information.</a:t>
            </a:r>
          </a:p>
          <a:p>
            <a:r>
              <a:rPr lang="en-US" dirty="0"/>
              <a:t>The Record should immediately develop a file plan to keep all data organized during the upcoming week of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87850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of the file plan for each member of the board and of each exhibit (information pertaining to the mishap that corresponds with exhibits in AFSAS).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05019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Computer equipment!  It is imperative that the board has support from the local IT office.</a:t>
            </a:r>
          </a:p>
          <a:p>
            <a:r>
              <a:rPr lang="en-US" dirty="0"/>
              <a:t>IT will need to provide working equipment as well as internet connections, etc.</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3792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member of the board needs to have an AFSAS account with correct permissions.</a:t>
            </a:r>
          </a:p>
          <a:p>
            <a:r>
              <a:rPr lang="en-US" dirty="0"/>
              <a:t>This will allow all members to upload data and files, as needed, in to the AFSAS record for the specific mishap.</a:t>
            </a:r>
          </a:p>
          <a:p>
            <a:r>
              <a:rPr lang="en-US" dirty="0"/>
              <a:t>The ISB and SIB Go-Packages are located both in AFSAS and on the AF Portal.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26731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outset, the SIB will review the known circumstances pertaining to the mishap as well as the interviews conducted by the ISB.</a:t>
            </a:r>
          </a:p>
          <a:p>
            <a:r>
              <a:rPr lang="en-US" dirty="0"/>
              <a:t>The SIB will need to develop a plan for their in-office work and their mishap site work.</a:t>
            </a:r>
          </a:p>
          <a:p>
            <a:r>
              <a:rPr lang="en-US" dirty="0"/>
              <a:t>It is wise to also begin drafting a list of the technical support that will be needed and start reaching out to these experts ASAP.</a:t>
            </a:r>
          </a:p>
          <a:p>
            <a:r>
              <a:rPr lang="en-US" dirty="0"/>
              <a:t>Refer to guidance as often as is necessary.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8278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files and data entered into AFSAS is protected by a login requirement for each person accessing the database.</a:t>
            </a:r>
          </a:p>
          <a:p>
            <a:r>
              <a:rPr lang="en-US" dirty="0"/>
              <a:t>All other files that are physical located in a drawer or digitally on a shared drive ought to be locked up or password protected to prevent unwarranted access.</a:t>
            </a:r>
          </a:p>
          <a:p>
            <a:r>
              <a:rPr lang="en-US" dirty="0"/>
              <a:t>Likewise, such files should not be shared with anyone outside of the board – even other personnel on base.</a:t>
            </a:r>
          </a:p>
          <a:p>
            <a:r>
              <a:rPr lang="en-US" dirty="0"/>
              <a:t>Mark all documents with a Privilege warning, per guidance.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56468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Privilege protects safety information from being released outside of safety channels, per law.</a:t>
            </a:r>
          </a:p>
          <a:p>
            <a:r>
              <a:rPr lang="en-US" dirty="0"/>
              <a:t>Any factual information that has been analyzed is elevated from a non-privileged status to a privileged status.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620899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factual information that has not been analyzed is non-privileged.</a:t>
            </a:r>
          </a:p>
          <a:p>
            <a:r>
              <a:rPr lang="en-US" dirty="0"/>
              <a:t>Here are some examples.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6499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privileged or non-privileged, not information pertaining to the mishap should be shared outside of the investigation </a:t>
            </a:r>
            <a:r>
              <a:rPr lang="en-US" dirty="0" err="1"/>
              <a:t>board.s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9837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Bottom line:  the purpose of the safety investigation is to find ways to prevent another (similar or identical) mishap from occurring in the future.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19241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we’ll discuss the process of interviewing witnesses.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40</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SIB will need to review the interview guide prior to conducting any interviews.</a:t>
            </a:r>
          </a:p>
          <a:p>
            <a:r>
              <a:rPr lang="en-US" dirty="0"/>
              <a:t>This will familiarize then with tips and techniques for the interview process.</a:t>
            </a:r>
          </a:p>
          <a:p>
            <a:r>
              <a:rPr lang="en-US" dirty="0"/>
              <a:t>Assemble and prepare all required documentation prior to beginning each interview.</a:t>
            </a:r>
          </a:p>
          <a:p>
            <a:r>
              <a:rPr lang="en-US" dirty="0"/>
              <a:t>Do not immediately transition from a non-privileged to a privileged interview.</a:t>
            </a:r>
          </a:p>
          <a:p>
            <a:r>
              <a:rPr lang="en-US" dirty="0"/>
              <a:t>If a transition becomes necessary, end the current interview and seek approval from the board president before beginning a new privileged interview.</a:t>
            </a:r>
          </a:p>
          <a:p>
            <a:r>
              <a:rPr lang="en-US" dirty="0"/>
              <a:t>*Get the correct documentation and have all parties sign each of the correct and applicable forms prior to the start of each interview!</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57021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three persons are authorized to permit a privileged interview to occur:</a:t>
            </a:r>
          </a:p>
          <a:p>
            <a:r>
              <a:rPr lang="en-US" dirty="0"/>
              <a:t>-Designated members of the ISB and SIB (board president) and the (single investigating officer)</a:t>
            </a:r>
          </a:p>
          <a:p>
            <a:r>
              <a:rPr lang="en-US" dirty="0"/>
              <a:t>The persons to whom privilege (the promise of confidentiality) depends on the circumstances of the mishap.</a:t>
            </a:r>
          </a:p>
          <a:p>
            <a:r>
              <a:rPr lang="en-US" dirty="0"/>
              <a:t>Do not offer privilege either proactively or to every person you interview.</a:t>
            </a:r>
          </a:p>
          <a:p>
            <a:r>
              <a:rPr lang="en-US" dirty="0"/>
              <a:t>Use discretion!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57400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interview guide along with interview guidance can be found in the ISB and SIB Go-Packages in AFSAS and on the AF Portal.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96875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 all interviews, privileged and non-privileged.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44364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ideal interview is a people person, someone similar in rank, AFSC, and gender – if possible – to the person who is being interviewed.</a:t>
            </a:r>
          </a:p>
          <a:p>
            <a:r>
              <a:rPr lang="en-US" dirty="0"/>
              <a:t>There is no reason to allow observers in the interview room.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67718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interview is to determine what happened and why.</a:t>
            </a:r>
          </a:p>
          <a:p>
            <a:r>
              <a:rPr lang="en-US" dirty="0"/>
              <a:t>They may establish the direction for the remainder of the investigation.</a:t>
            </a:r>
          </a:p>
          <a:p>
            <a:r>
              <a:rPr lang="en-US" dirty="0"/>
              <a:t>Be mindful of possible differences between witness statements and physical/digital evidence.</a:t>
            </a:r>
          </a:p>
          <a:p>
            <a:r>
              <a:rPr lang="en-US" dirty="0"/>
              <a:t>Always believe the evidence over a statement when the two conflict.</a:t>
            </a:r>
          </a:p>
          <a:p>
            <a:r>
              <a:rPr lang="en-US" dirty="0"/>
              <a:t>Consider all possible and viable witnesses.</a:t>
            </a:r>
          </a:p>
          <a:p>
            <a:r>
              <a:rPr lang="en-US" dirty="0"/>
              <a:t>Record each and every interview!!!</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74215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interview is simply a conversation to gather information, it is not an interrogation.</a:t>
            </a:r>
          </a:p>
          <a:p>
            <a:r>
              <a:rPr lang="en-US" dirty="0"/>
              <a:t>Your witness is not under oath and should not be treated as if he or she is in trouble.</a:t>
            </a:r>
          </a:p>
          <a:p>
            <a:r>
              <a:rPr lang="en-US" dirty="0"/>
              <a:t>If criminal conduct is suspected in an interview, contact HQ AFSEC/JA immediately on how to proceed.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2281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script for each interview – have your questions planned out and allow space for recording answers.</a:t>
            </a:r>
          </a:p>
          <a:p>
            <a:r>
              <a:rPr lang="en-US" dirty="0"/>
              <a:t>Question will move from generic to specific in nature.</a:t>
            </a:r>
          </a:p>
          <a:p>
            <a:r>
              <a:rPr lang="en-US" dirty="0"/>
              <a:t>Multiple interviews per witness may be necessary to gather all pertinent information.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56503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Allow each witness to talk without interrupting, arguing, or disagreeing.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1975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sole purpose of a safety investigation is to prevent future mishaps from occurring – to make mission execution safer.  The purpose of an accident investigation is to identify and address other issues pertaining to the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24470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share information from one witness with any of the other witnesses.</a:t>
            </a:r>
          </a:p>
          <a:p>
            <a:r>
              <a:rPr lang="en-US" dirty="0"/>
              <a:t>Transcribe all interviews that will go into AFSAS, do not transcribe those that will not be included in AFSAS.</a:t>
            </a:r>
          </a:p>
          <a:p>
            <a:r>
              <a:rPr lang="en-US" dirty="0"/>
              <a:t>Only a privileged interview may be partially transcribed, whereas non-privileged interviews must be transcribed in full.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26111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interview must be logged on your tracker sheet.</a:t>
            </a:r>
          </a:p>
          <a:p>
            <a:r>
              <a:rPr lang="en-US" dirty="0"/>
              <a:t>This will allow the board, especially the recorder, to keep track of interview/witness status.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11238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Avoid the common pitfalls of interviewing by paying attention to documentation.</a:t>
            </a:r>
          </a:p>
          <a:p>
            <a:r>
              <a:rPr lang="en-US" dirty="0"/>
              <a:t>Ask for additional transcribers if needed and early on.</a:t>
            </a:r>
          </a:p>
          <a:p>
            <a:r>
              <a:rPr lang="en-US" dirty="0"/>
              <a:t>Begin transcribing immediately, this is a very lengthy process and you do not want to fall behind.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83813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Surveys can be used in place of interviews when it makes sense to do so.</a:t>
            </a:r>
          </a:p>
          <a:p>
            <a:r>
              <a:rPr lang="en-US" dirty="0"/>
              <a:t>Create surveys tailored to mishap and the data that you are attempting to gather.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39309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the release of information.</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54</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Mishap information may only be released to the MAJCOM/CC and FLDCOM/CC and their safety staff.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9332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(new) information is discovered that could seriously impact the operation of a space system, immediately notify the Convening Authority, even if the information is not associated with the mishap.</a:t>
            </a:r>
          </a:p>
          <a:p>
            <a:r>
              <a:rPr lang="en-US" dirty="0"/>
              <a:t>It is the responsibility of the Convening Authority to notify other organizations, as applicable.</a:t>
            </a:r>
          </a:p>
          <a:p>
            <a:r>
              <a:rPr lang="en-US" dirty="0"/>
              <a:t>These organizations must determine the appropriate response and course of action.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64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on to technical support.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57</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request for (additional) technical assistance will come from the SIB and go through HQ AFSEC/SES.</a:t>
            </a:r>
          </a:p>
          <a:p>
            <a:r>
              <a:rPr lang="en-US" dirty="0"/>
              <a:t>HQ AFSEC/SES will then contact the appropriate technical organization or individual on behalf of the SIB.</a:t>
            </a:r>
          </a:p>
          <a:p>
            <a:r>
              <a:rPr lang="en-US" dirty="0"/>
              <a:t>This is due in part to the fact the funding for technical experts is typically carried out via a contract vehicle.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13439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Technical support is differentiated by that which comes from the manufacturer or contract and that which comes from the DoD.</a:t>
            </a:r>
          </a:p>
          <a:p>
            <a:r>
              <a:rPr lang="en-US" dirty="0"/>
              <a:t>The distinction will be important as it pertains to the contract and funding for such support.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7121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Support for the ISB and SIB comes from the commander and/or his/her base and personnel of the base nearest to the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89426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Enter all written reports provided by the DoD into AFSAS in the Technical and Engineering Reports exhibit.</a:t>
            </a:r>
          </a:p>
          <a:p>
            <a:r>
              <a:rPr lang="en-US" dirty="0"/>
              <a:t>Do not offer privilege (a promise of confidentiality) to the DoD for non-privileged reports.</a:t>
            </a:r>
          </a:p>
          <a:p>
            <a:r>
              <a:rPr lang="en-US" dirty="0"/>
              <a:t>Do, however, ensure that a Non-Disclosure Agreement is signed and placed into the NDA exhibit.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94117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Contractors and manufacturers will sign the appropriate Non-Disclosure Agreement, which will be placed into AFSAS.</a:t>
            </a:r>
          </a:p>
          <a:p>
            <a:r>
              <a:rPr lang="en-US" dirty="0"/>
              <a:t>If privilege (a promise of confidentiality) is offered, a Privileged Witness Agreement must be signed (by each applicable witness or technical expert).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24934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Analysis of the evidence will take place at one of four locations.</a:t>
            </a:r>
          </a:p>
          <a:p>
            <a:r>
              <a:rPr lang="en-US" dirty="0"/>
              <a:t>Keep track of your equipment:  who has it, for which purpose, when will you get it back, what do you expect to receive from the analysis.</a:t>
            </a:r>
          </a:p>
          <a:p>
            <a:r>
              <a:rPr lang="en-US" dirty="0"/>
              <a:t>Brief this status at each daily meeting.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11136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 the MAAF needed?</a:t>
            </a:r>
          </a:p>
          <a:p>
            <a:r>
              <a:rPr lang="en-US" dirty="0"/>
              <a:t>For most space mishaps, it is not likely.</a:t>
            </a:r>
          </a:p>
          <a:p>
            <a:r>
              <a:rPr lang="en-US" dirty="0"/>
              <a:t>Consult with HQ AFSEC/SES, if questions arise.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93465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the type of product the MAAF can produce.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10013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general timeline of MAAF products and factors that could extend these timelines.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46389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us now look at mishap factors.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66</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Factors are the building blocks of determining what caused the mishap to occur.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24525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Factors can include the actions or reactions of personnel and equipment, policy and regulations, training, etc.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8040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Determine which factors would be part of this occupational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706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let’s take a moment to review the investigation timeline.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30400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Determine which factors would be a part of this aviation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770594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Determine which factors would be part of this aviation mishap.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50042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‘map’ of what happened to help you develop an understanding of why it happened.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49994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fault tree is one technique you can use to consider possible factors and rule out those which prove to be unlikely.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872101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visual example of a fault tree to determine why an aviation mishap likely occurred.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78221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consider analysis in more detail.</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75</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sufficient to determine why on a singular level, you must continue to determine the why at subsequent levels until you identify the root cause.</a:t>
            </a:r>
          </a:p>
          <a:p>
            <a:r>
              <a:rPr lang="en-US" dirty="0"/>
              <a:t>Without identifying and addressing the root cause, the probability of a mishap recurring is very high.</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13433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intentional and methodical in your approach to collecting and analyzing evidence.</a:t>
            </a:r>
          </a:p>
          <a:p>
            <a:r>
              <a:rPr lang="en-US" dirty="0"/>
              <a:t>Do not assume early on that you have identified the true root cause.</a:t>
            </a:r>
          </a:p>
          <a:p>
            <a:r>
              <a:rPr lang="en-US" dirty="0"/>
              <a:t>Let the evidence (facts) lead you to the conclusion.</a:t>
            </a:r>
          </a:p>
          <a:p>
            <a:r>
              <a:rPr lang="en-US" dirty="0"/>
              <a:t>Do not develop a conclusion that fits into or around the evidence (facts).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56108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in mind the proper flow of things throughout the course of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217357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close out with a few reminders.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79</a:t>
            </a:fld>
            <a:endParaRPr lang="en-US" dirty="0"/>
          </a:p>
        </p:txBody>
      </p:sp>
    </p:spTree>
    <p:extLst>
      <p:ext uri="{BB962C8B-B14F-4D97-AF65-F5344CB8AC3E}">
        <p14:creationId xmlns:p14="http://schemas.microsoft.com/office/powerpoint/2010/main" val="2477380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summarize the timeline, the investigation is broken down into three 15-day periods and one 3-day period.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66385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investigating is your full-time job (not duties at your home station).</a:t>
            </a:r>
          </a:p>
          <a:p>
            <a:r>
              <a:rPr lang="en-US" dirty="0"/>
              <a:t>You currently work for the MAJCOM/CC or FLDCOM/CC.</a:t>
            </a:r>
          </a:p>
          <a:p>
            <a:r>
              <a:rPr lang="en-US" dirty="0"/>
              <a:t>Preserve all </a:t>
            </a:r>
            <a:r>
              <a:rPr lang="en-US"/>
              <a:t>of your </a:t>
            </a:r>
            <a:r>
              <a:rPr lang="en-US" dirty="0"/>
              <a:t>documentation, in the event that this documentation needs to be turned over to an AIB.</a:t>
            </a:r>
          </a:p>
          <a:p>
            <a:r>
              <a:rPr lang="en-US" dirty="0"/>
              <a:t>Make copies if necessary.</a:t>
            </a:r>
          </a:p>
          <a:p>
            <a:r>
              <a:rPr lang="en-US" dirty="0"/>
              <a:t>The incident commander is responsible for handling all of the logistics at the mishap site.</a:t>
            </a:r>
          </a:p>
          <a:p>
            <a:r>
              <a:rPr lang="en-US" dirty="0"/>
              <a:t>Ensure each person who is granted access to privileged safety information signs the NDA.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90544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issues or situations arise that could distract the SIB from focusing on the investigation, notify the board president immediately.</a:t>
            </a:r>
          </a:p>
          <a:p>
            <a:r>
              <a:rPr lang="en-US" dirty="0"/>
              <a:t>Follow support documents and regulations to assist you in completing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4684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summarize the information we have covered.</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82</a:t>
            </a:fld>
            <a:endParaRPr lang="en-US" dirty="0"/>
          </a:p>
        </p:txBody>
      </p:sp>
    </p:spTree>
    <p:extLst>
      <p:ext uri="{BB962C8B-B14F-4D97-AF65-F5344CB8AC3E}">
        <p14:creationId xmlns:p14="http://schemas.microsoft.com/office/powerpoint/2010/main" val="20619827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sole purpose of a safety investigation is to identify the root cause(s) and create recommendations accordingly so as to prevent a similar mishap from occurring.</a:t>
            </a:r>
          </a:p>
          <a:p>
            <a:r>
              <a:rPr lang="en-US" dirty="0"/>
              <a:t>The SIB will receive support from the Wing or Delta Safety office.</a:t>
            </a:r>
          </a:p>
          <a:p>
            <a:r>
              <a:rPr lang="en-US" dirty="0"/>
              <a:t>Board composition will be determined by the severity and extent of the mishap.</a:t>
            </a:r>
          </a:p>
          <a:p>
            <a:r>
              <a:rPr lang="en-US" dirty="0"/>
              <a:t>The investigation timeline is broken into four parts.</a:t>
            </a:r>
          </a:p>
          <a:p>
            <a:r>
              <a:rPr lang="en-US" dirty="0"/>
              <a:t>Three products will come out of every investigation.</a:t>
            </a:r>
          </a:p>
          <a:p>
            <a:r>
              <a:rPr lang="en-US" dirty="0"/>
              <a:t>Distinguishing between privileged (analyzed) and non-privileged (purely factual) information is important.</a:t>
            </a:r>
          </a:p>
          <a:p>
            <a:r>
              <a:rPr lang="en-US" dirty="0"/>
              <a:t>In a contradiction exist, believe evidence over witness testimony.</a:t>
            </a:r>
          </a:p>
          <a:p>
            <a:r>
              <a:rPr lang="en-US" dirty="0"/>
              <a:t>Request technical assistance as needed.</a:t>
            </a:r>
          </a:p>
        </p:txBody>
      </p:sp>
      <p:sp>
        <p:nvSpPr>
          <p:cNvPr id="4" name="Slide Number Placeholder 3"/>
          <p:cNvSpPr>
            <a:spLocks noGrp="1"/>
          </p:cNvSpPr>
          <p:nvPr>
            <p:ph type="sldNum" sz="quarter" idx="5"/>
          </p:nvPr>
        </p:nvSpPr>
        <p:spPr/>
        <p:txBody>
          <a:bodyPr/>
          <a:lstStyle/>
          <a:p>
            <a:fld id="{1EA9590F-996A-46AB-91ED-415DFC97FED4}" type="slidenum">
              <a:rPr lang="en-US" smtClean="0"/>
              <a:t>83</a:t>
            </a:fld>
            <a:endParaRPr lang="en-US"/>
          </a:p>
        </p:txBody>
      </p:sp>
    </p:spTree>
    <p:extLst>
      <p:ext uri="{BB962C8B-B14F-4D97-AF65-F5344CB8AC3E}">
        <p14:creationId xmlns:p14="http://schemas.microsoft.com/office/powerpoint/2010/main" val="17650197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you have questions about the content or processes discussed?</a:t>
            </a:r>
          </a:p>
        </p:txBody>
      </p:sp>
      <p:sp>
        <p:nvSpPr>
          <p:cNvPr id="4" name="Slide Number Placeholder 3"/>
          <p:cNvSpPr>
            <a:spLocks noGrp="1"/>
          </p:cNvSpPr>
          <p:nvPr>
            <p:ph type="sldNum" sz="quarter" idx="5"/>
          </p:nvPr>
        </p:nvSpPr>
        <p:spPr/>
        <p:txBody>
          <a:bodyPr/>
          <a:lstStyle/>
          <a:p>
            <a:fld id="{1EA9590F-996A-46AB-91ED-415DFC97FED4}" type="slidenum">
              <a:rPr lang="en-US" smtClean="0"/>
              <a:t>84</a:t>
            </a:fld>
            <a:endParaRPr lang="en-US"/>
          </a:p>
        </p:txBody>
      </p:sp>
    </p:spTree>
    <p:extLst>
      <p:ext uri="{BB962C8B-B14F-4D97-AF65-F5344CB8AC3E}">
        <p14:creationId xmlns:p14="http://schemas.microsoft.com/office/powerpoint/2010/main" val="2386912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SIB will have three deliverables prepared and the conclusion of the investigation.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385193-27D7-49C8-874E-A42A4C8DC9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72551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6.xml"/><Relationship Id="rId5" Type="http://schemas.openxmlformats.org/officeDocument/2006/relationships/image" Target="../media/image20.png"/><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Box 3"/>
          <p:cNvSpPr txBox="1">
            <a:spLocks noChangeArrowheads="1"/>
          </p:cNvSpPr>
          <p:nvPr/>
        </p:nvSpPr>
        <p:spPr bwMode="auto">
          <a:xfrm>
            <a:off x="1693333" y="1233489"/>
            <a:ext cx="8737600" cy="396875"/>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1" u="none" strike="noStrike" kern="1200" cap="none" spc="0" normalizeH="0" baseline="0" noProof="0" dirty="0">
                <a:ln>
                  <a:noFill/>
                </a:ln>
                <a:solidFill>
                  <a:srgbClr val="000000"/>
                </a:solidFill>
                <a:effectLst/>
                <a:uLnTx/>
                <a:uFillTx/>
                <a:latin typeface="Century Schoolbook" pitchFamily="18" charset="0"/>
                <a:ea typeface="+mn-ea"/>
                <a:cs typeface="+mn-cs"/>
              </a:rPr>
              <a:t>I n t e g r i t y  -  S e r v i c e  -  E x c e l l e n c e</a:t>
            </a: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2248492" y="463254"/>
            <a:ext cx="7627281" cy="769441"/>
          </a:xfrm>
          <a:prstGeom prst="rect">
            <a:avLst/>
          </a:prstGeom>
          <a:noFill/>
          <a:ln w="9525">
            <a:noFill/>
            <a:miter lim="800000"/>
            <a:headEnd/>
            <a:tailEnd/>
          </a:ln>
          <a:effec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Department of the Air Force</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4279" y="2937973"/>
            <a:ext cx="3233417" cy="3233414"/>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97256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675609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67420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815609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Box 3"/>
          <p:cNvSpPr txBox="1">
            <a:spLocks noChangeArrowheads="1"/>
          </p:cNvSpPr>
          <p:nvPr/>
        </p:nvSpPr>
        <p:spPr bwMode="auto">
          <a:xfrm>
            <a:off x="508000" y="1233489"/>
            <a:ext cx="11176000" cy="369332"/>
          </a:xfrm>
          <a:prstGeom prst="rect">
            <a:avLst/>
          </a:prstGeom>
          <a:noFill/>
          <a:ln w="9525">
            <a:noFill/>
            <a:miter lim="800000"/>
            <a:headEnd/>
            <a:tailEnd/>
          </a:ln>
          <a:effectLst/>
        </p:spPr>
        <p:txBody>
          <a:bodyPr wrap="square">
            <a:spAutoFit/>
          </a:bodyPr>
          <a:lstStyle/>
          <a:p>
            <a:pPr algn="ctr" eaLnBrk="0" fontAlgn="base" hangingPunct="0">
              <a:spcBef>
                <a:spcPct val="50000"/>
              </a:spcBef>
              <a:spcAft>
                <a:spcPct val="0"/>
              </a:spcAft>
              <a:defRPr/>
            </a:pPr>
            <a:r>
              <a:rPr lang="en-US" sz="18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508000" y="463254"/>
            <a:ext cx="11176000" cy="769441"/>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Headquarters, Air Force Safety Center</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10" name="Group 9"/>
          <p:cNvGrpSpPr/>
          <p:nvPr userDrawn="1"/>
        </p:nvGrpSpPr>
        <p:grpSpPr>
          <a:xfrm>
            <a:off x="368301" y="3588363"/>
            <a:ext cx="5127601" cy="2583023"/>
            <a:chOff x="368301" y="3588363"/>
            <a:chExt cx="5127601" cy="2583023"/>
          </a:xfrm>
        </p:grpSpPr>
        <p:grpSp>
          <p:nvGrpSpPr>
            <p:cNvPr id="50176" name="Group 50175"/>
            <p:cNvGrpSpPr/>
            <p:nvPr userDrawn="1"/>
          </p:nvGrpSpPr>
          <p:grpSpPr>
            <a:xfrm>
              <a:off x="368301" y="4255202"/>
              <a:ext cx="5127601" cy="1203952"/>
              <a:chOff x="1419766" y="4113946"/>
              <a:chExt cx="5839020" cy="1370993"/>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835657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4100447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1374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23235854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508000" y="463254"/>
            <a:ext cx="11176000" cy="769441"/>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Headquarters, Air Force Safety</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11" name="Group 10"/>
          <p:cNvGrpSpPr/>
          <p:nvPr userDrawn="1"/>
        </p:nvGrpSpPr>
        <p:grpSpPr>
          <a:xfrm>
            <a:off x="368301" y="3673422"/>
            <a:ext cx="4691668" cy="2583023"/>
            <a:chOff x="368301" y="3588362"/>
            <a:chExt cx="4691668" cy="2583023"/>
          </a:xfrm>
        </p:grpSpPr>
        <p:grpSp>
          <p:nvGrpSpPr>
            <p:cNvPr id="50176" name="Group 50175"/>
            <p:cNvGrpSpPr/>
            <p:nvPr userDrawn="1"/>
          </p:nvGrpSpPr>
          <p:grpSpPr>
            <a:xfrm>
              <a:off x="368301" y="4255202"/>
              <a:ext cx="4691668" cy="1203952"/>
              <a:chOff x="1419766" y="4113946"/>
              <a:chExt cx="5342604" cy="1370993"/>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88835" y="4113946"/>
                <a:ext cx="873535" cy="1314108"/>
              </a:xfrm>
              <a:prstGeom prst="rect">
                <a:avLst/>
              </a:prstGeom>
              <a:effectLst>
                <a:outerShdw blurRad="50800" dist="38100" algn="l" rotWithShape="0">
                  <a:prstClr val="black">
                    <a:alpha val="40000"/>
                  </a:prstClr>
                </a:outerShdw>
              </a:effectLst>
            </p:spPr>
          </p:pic>
        </p:grpSp>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781867" y="3588362"/>
              <a:ext cx="2515806" cy="2583023"/>
            </a:xfrm>
            <a:prstGeom prst="rect">
              <a:avLst/>
            </a:prstGeom>
          </p:spPr>
        </p:pic>
      </p:grpSp>
      <p:sp>
        <p:nvSpPr>
          <p:cNvPr id="17" name="Text Box 3"/>
          <p:cNvSpPr txBox="1">
            <a:spLocks noChangeArrowheads="1"/>
          </p:cNvSpPr>
          <p:nvPr userDrawn="1"/>
        </p:nvSpPr>
        <p:spPr bwMode="auto">
          <a:xfrm>
            <a:off x="508000" y="1233489"/>
            <a:ext cx="11176000" cy="369332"/>
          </a:xfrm>
          <a:prstGeom prst="rect">
            <a:avLst/>
          </a:prstGeom>
          <a:noFill/>
          <a:ln w="9525">
            <a:noFill/>
            <a:miter lim="800000"/>
            <a:headEnd/>
            <a:tailEnd/>
          </a:ln>
          <a:effectLst/>
        </p:spPr>
        <p:txBody>
          <a:bodyPr wrap="square">
            <a:spAutoFit/>
          </a:bodyPr>
          <a:lstStyle/>
          <a:p>
            <a:pPr algn="ctr" eaLnBrk="0" fontAlgn="base" hangingPunct="0">
              <a:spcBef>
                <a:spcPct val="50000"/>
              </a:spcBef>
              <a:spcAft>
                <a:spcPct val="0"/>
              </a:spcAft>
              <a:defRPr/>
            </a:pPr>
            <a:r>
              <a:rPr lang="en-US" sz="18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Tree>
    <p:extLst>
      <p:ext uri="{BB962C8B-B14F-4D97-AF65-F5344CB8AC3E}">
        <p14:creationId xmlns:p14="http://schemas.microsoft.com/office/powerpoint/2010/main" val="14869974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726583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70092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8183601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884924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Box 3"/>
          <p:cNvSpPr txBox="1">
            <a:spLocks noChangeArrowheads="1"/>
          </p:cNvSpPr>
          <p:nvPr/>
        </p:nvSpPr>
        <p:spPr bwMode="auto">
          <a:xfrm>
            <a:off x="508000" y="1233489"/>
            <a:ext cx="11176000" cy="369332"/>
          </a:xfrm>
          <a:prstGeom prst="rect">
            <a:avLst/>
          </a:prstGeom>
          <a:noFill/>
          <a:ln w="9525">
            <a:noFill/>
            <a:miter lim="800000"/>
            <a:headEnd/>
            <a:tailEnd/>
          </a:ln>
          <a:effectLst/>
        </p:spPr>
        <p:txBody>
          <a:bodyPr wrap="square">
            <a:spAutoFit/>
          </a:bodyPr>
          <a:lstStyle/>
          <a:p>
            <a:pPr algn="ctr" eaLnBrk="0" fontAlgn="base" hangingPunct="0">
              <a:spcBef>
                <a:spcPct val="50000"/>
              </a:spcBef>
              <a:spcAft>
                <a:spcPct val="0"/>
              </a:spcAft>
              <a:defRPr/>
            </a:pPr>
            <a:r>
              <a:rPr lang="en-US" sz="18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508000" y="463254"/>
            <a:ext cx="11176000" cy="769441"/>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Headquarters, Air Force Safety</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11" name="Group 10"/>
          <p:cNvGrpSpPr/>
          <p:nvPr userDrawn="1"/>
        </p:nvGrpSpPr>
        <p:grpSpPr>
          <a:xfrm>
            <a:off x="508000" y="2761783"/>
            <a:ext cx="3355084" cy="3399430"/>
            <a:chOff x="609137" y="2174417"/>
            <a:chExt cx="3944829" cy="3996969"/>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57"/>
            <a:stretch/>
          </p:blipFill>
          <p:spPr>
            <a:xfrm>
              <a:off x="609137" y="5043837"/>
              <a:ext cx="1193107" cy="841151"/>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313" y="2463085"/>
              <a:ext cx="559270" cy="841340"/>
            </a:xfrm>
            <a:prstGeom prst="rect">
              <a:avLst/>
            </a:prstGeom>
            <a:effectLst>
              <a:outerShdw blurRad="50800" dist="38100" algn="l" rotWithShape="0">
                <a:prstClr val="black">
                  <a:alpha val="40000"/>
                </a:prstClr>
              </a:outerShdw>
            </a:effectLst>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4743" y="2174417"/>
              <a:ext cx="2515806" cy="2583023"/>
            </a:xfrm>
            <a:prstGeom prst="rect">
              <a:avLst/>
            </a:prstGeom>
          </p:spPr>
        </p:pic>
      </p:grpSp>
    </p:spTree>
    <p:extLst>
      <p:ext uri="{BB962C8B-B14F-4D97-AF65-F5344CB8AC3E}">
        <p14:creationId xmlns:p14="http://schemas.microsoft.com/office/powerpoint/2010/main" val="31240032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22513348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36384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2188036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84218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810251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Box 3"/>
          <p:cNvSpPr txBox="1">
            <a:spLocks noChangeArrowheads="1"/>
          </p:cNvSpPr>
          <p:nvPr/>
        </p:nvSpPr>
        <p:spPr bwMode="auto">
          <a:xfrm>
            <a:off x="1693333" y="1233489"/>
            <a:ext cx="8737600" cy="396875"/>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1" u="none" strike="noStrike" kern="1200" cap="none" spc="0" normalizeH="0" baseline="0" noProof="0" dirty="0">
                <a:ln>
                  <a:noFill/>
                </a:ln>
                <a:solidFill>
                  <a:srgbClr val="000000"/>
                </a:solidFill>
                <a:effectLst/>
                <a:uLnTx/>
                <a:uFillTx/>
                <a:latin typeface="Century Schoolbook" pitchFamily="18" charset="0"/>
                <a:ea typeface="+mn-ea"/>
                <a:cs typeface="+mn-cs"/>
              </a:rPr>
              <a:t>I n t e g r i t y  -  S e r v i c e  -  E x c e l l e n c e</a:t>
            </a: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Box 14"/>
          <p:cNvSpPr txBox="1">
            <a:spLocks noChangeArrowheads="1"/>
          </p:cNvSpPr>
          <p:nvPr/>
        </p:nvSpPr>
        <p:spPr bwMode="auto">
          <a:xfrm>
            <a:off x="2248492" y="463254"/>
            <a:ext cx="7627281" cy="769441"/>
          </a:xfrm>
          <a:prstGeom prst="rect">
            <a:avLst/>
          </a:prstGeom>
          <a:noFill/>
          <a:ln w="9525">
            <a:noFill/>
            <a:miter lim="800000"/>
            <a:headEnd/>
            <a:tailEnd/>
          </a:ln>
          <a:effec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Department of the Air Force</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50176" name="Group 50175"/>
          <p:cNvGrpSpPr/>
          <p:nvPr userDrawn="1"/>
        </p:nvGrpSpPr>
        <p:grpSpPr>
          <a:xfrm>
            <a:off x="368301" y="3592923"/>
            <a:ext cx="5127601" cy="2578464"/>
            <a:chOff x="1419766" y="3359780"/>
            <a:chExt cx="5839020" cy="293621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99117" y="3359780"/>
              <a:ext cx="2936210" cy="2936210"/>
            </a:xfrm>
            <a:prstGeom prst="rect">
              <a:avLst/>
            </a:prstGeom>
            <a:effectLst>
              <a:outerShdw blurRad="50800" dist="38100" dir="5400000" algn="t" rotWithShape="0">
                <a:prstClr val="black">
                  <a:alpha val="40000"/>
                </a:prstClr>
              </a:outerShdw>
            </a:effectLst>
          </p:spPr>
        </p:pic>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spTree>
    <p:extLst>
      <p:ext uri="{BB962C8B-B14F-4D97-AF65-F5344CB8AC3E}">
        <p14:creationId xmlns:p14="http://schemas.microsoft.com/office/powerpoint/2010/main" val="2211910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3517996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sp>
        <p:nvSpPr>
          <p:cNvPr id="7" name="Line 1035"/>
          <p:cNvSpPr>
            <a:spLocks noChangeShapeType="1"/>
          </p:cNvSpPr>
          <p:nvPr userDrawn="1"/>
        </p:nvSpPr>
        <p:spPr bwMode="auto">
          <a:xfrm>
            <a:off x="508000" y="374904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Line 1035"/>
          <p:cNvSpPr>
            <a:spLocks noChangeShapeType="1"/>
          </p:cNvSpPr>
          <p:nvPr userDrawn="1"/>
        </p:nvSpPr>
        <p:spPr bwMode="auto">
          <a:xfrm>
            <a:off x="6099614" y="1228627"/>
            <a:ext cx="0" cy="520988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26474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CE687A-94BB-4FFF-933A-EE45C321591A}"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Tree>
    <p:extLst>
      <p:ext uri="{BB962C8B-B14F-4D97-AF65-F5344CB8AC3E}">
        <p14:creationId xmlns:p14="http://schemas.microsoft.com/office/powerpoint/2010/main" val="1367657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5" name="Line 5"/>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50191" name="Rectangle 15"/>
          <p:cNvSpPr>
            <a:spLocks noGrp="1" noChangeArrowheads="1"/>
          </p:cNvSpPr>
          <p:nvPr>
            <p:ph type="ctrTitle"/>
          </p:nvPr>
        </p:nvSpPr>
        <p:spPr>
          <a:xfrm>
            <a:off x="368301" y="1832703"/>
            <a:ext cx="11315700" cy="176022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endParaRPr kumimoji="0" lang="en-US" sz="1000" b="0" i="0" u="none" strike="noStrike" kern="1200" cap="none" spc="0" normalizeH="0" baseline="0" noProof="0" dirty="0">
              <a:ln>
                <a:noFill/>
              </a:ln>
              <a:solidFill>
                <a:srgbClr val="969696"/>
              </a:solidFill>
              <a:effectLst/>
              <a:uLnTx/>
              <a:uFillTx/>
              <a:latin typeface="Arial" charset="0"/>
              <a:ea typeface="+mn-ea"/>
              <a:cs typeface="+mn-cs"/>
            </a:endParaRP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A4D878B-E1DC-4660-B35E-2A1360676FC3}" type="slidenum">
              <a:rPr kumimoji="0" lang="en-US" altLang="en-US" sz="1000" b="0" i="0" u="none" strike="noStrike" kern="1200" cap="none" spc="0" normalizeH="0" baseline="0" noProof="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1200" cap="none" spc="0" normalizeH="0" baseline="0" noProof="0" dirty="0">
              <a:ln>
                <a:noFill/>
              </a:ln>
              <a:solidFill>
                <a:srgbClr val="808080"/>
              </a:solidFill>
              <a:effectLst/>
              <a:uLnTx/>
              <a:uFillTx/>
              <a:latin typeface="Arial"/>
              <a:ea typeface="+mn-ea"/>
              <a:cs typeface="+mn-cs"/>
            </a:endParaRPr>
          </a:p>
        </p:txBody>
      </p:sp>
      <p:grpSp>
        <p:nvGrpSpPr>
          <p:cNvPr id="50176" name="Group 50175"/>
          <p:cNvGrpSpPr/>
          <p:nvPr userDrawn="1"/>
        </p:nvGrpSpPr>
        <p:grpSpPr>
          <a:xfrm>
            <a:off x="368301" y="3592923"/>
            <a:ext cx="5127601" cy="2578464"/>
            <a:chOff x="1419766" y="3359780"/>
            <a:chExt cx="5839020" cy="293621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99117" y="3359780"/>
              <a:ext cx="2936210" cy="2936210"/>
            </a:xfrm>
            <a:prstGeom prst="rect">
              <a:avLst/>
            </a:prstGeom>
            <a:effectLst>
              <a:outerShdw blurRad="50800" dist="38100" dir="5400000" algn="t" rotWithShape="0">
                <a:prstClr val="black">
                  <a:alpha val="40000"/>
                </a:prstClr>
              </a:outerShdw>
            </a:effectLst>
          </p:spPr>
        </p:pic>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sp>
        <p:nvSpPr>
          <p:cNvPr id="13" name="Text Box 3"/>
          <p:cNvSpPr txBox="1">
            <a:spLocks noChangeArrowheads="1"/>
          </p:cNvSpPr>
          <p:nvPr userDrawn="1"/>
        </p:nvSpPr>
        <p:spPr bwMode="auto">
          <a:xfrm>
            <a:off x="508000" y="1233489"/>
            <a:ext cx="11176000" cy="369332"/>
          </a:xfrm>
          <a:prstGeom prst="rect">
            <a:avLst/>
          </a:prstGeom>
          <a:noFill/>
          <a:ln w="9525">
            <a:noFill/>
            <a:miter lim="800000"/>
            <a:headEnd/>
            <a:tailEnd/>
          </a:ln>
          <a:effectLst/>
        </p:spPr>
        <p:txBody>
          <a:bodyPr wrap="square">
            <a:spAutoFit/>
          </a:bodyPr>
          <a:lstStyle/>
          <a:p>
            <a:pPr algn="ctr" eaLnBrk="0" fontAlgn="base" hangingPunct="0">
              <a:spcBef>
                <a:spcPct val="50000"/>
              </a:spcBef>
              <a:spcAft>
                <a:spcPct val="0"/>
              </a:spcAft>
              <a:defRPr/>
            </a:pPr>
            <a:r>
              <a:rPr lang="en-US" sz="18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
        <p:nvSpPr>
          <p:cNvPr id="14" name="Text Box 14"/>
          <p:cNvSpPr txBox="1">
            <a:spLocks noChangeArrowheads="1"/>
          </p:cNvSpPr>
          <p:nvPr userDrawn="1"/>
        </p:nvSpPr>
        <p:spPr bwMode="auto">
          <a:xfrm>
            <a:off x="508000" y="463254"/>
            <a:ext cx="11176000" cy="769441"/>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1" u="none" strike="noStrike" kern="1200" cap="none" spc="0" normalizeH="0" baseline="0" noProof="0" dirty="0">
                <a:ln>
                  <a:noFill/>
                </a:ln>
                <a:solidFill>
                  <a:srgbClr val="000000"/>
                </a:solidFill>
                <a:effectLst/>
                <a:uLnTx/>
                <a:uFillTx/>
                <a:latin typeface="Arial"/>
                <a:ea typeface="+mn-ea"/>
                <a:cs typeface="+mn-cs"/>
              </a:rPr>
              <a:t>Headquarters, Air Force Safety</a:t>
            </a:r>
            <a:endParaRPr kumimoji="0" lang="en-US" sz="4000" b="1" i="1"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00818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1.xml"/><Relationship Id="rId7" Type="http://schemas.openxmlformats.org/officeDocument/2006/relationships/image" Target="../media/image3.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9.xml"/><Relationship Id="rId7" Type="http://schemas.openxmlformats.org/officeDocument/2006/relationships/image" Target="../media/image10.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theme" Target="../theme/theme5.xml"/><Relationship Id="rId4"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3.xml"/><Relationship Id="rId7" Type="http://schemas.openxmlformats.org/officeDocument/2006/relationships/image" Target="../media/image14.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3.png"/><Relationship Id="rId5" Type="http://schemas.openxmlformats.org/officeDocument/2006/relationships/theme" Target="../theme/theme6.xml"/><Relationship Id="rId4" Type="http://schemas.openxmlformats.org/officeDocument/2006/relationships/slideLayout" Target="../slideLayouts/slideLayout24.xml"/><Relationship Id="rId9"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49157" name="Text Box 1029"/>
          <p:cNvSpPr txBox="1">
            <a:spLocks noChangeArrowheads="1"/>
          </p:cNvSpPr>
          <p:nvPr/>
        </p:nvSpPr>
        <p:spPr bwMode="auto">
          <a:xfrm>
            <a:off x="1727200" y="6491288"/>
            <a:ext cx="8737600" cy="336550"/>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dirty="0">
                <a:solidFill>
                  <a:srgbClr val="000000"/>
                </a:solidFill>
                <a:latin typeface="Century Schoolbook" pitchFamily="18" charset="0"/>
              </a:rPr>
              <a:t>I n t e g r i t y  -  S e r v i c e  -  E x c e l l e n c e</a:t>
            </a:r>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60333" y="54934"/>
            <a:ext cx="1082677" cy="1082676"/>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66604245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49157" name="Text Box 1029"/>
          <p:cNvSpPr txBox="1">
            <a:spLocks noChangeArrowheads="1"/>
          </p:cNvSpPr>
          <p:nvPr/>
        </p:nvSpPr>
        <p:spPr bwMode="auto">
          <a:xfrm>
            <a:off x="1727200" y="6491288"/>
            <a:ext cx="8737600" cy="336550"/>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dirty="0">
                <a:solidFill>
                  <a:srgbClr val="000000"/>
                </a:solidFill>
                <a:latin typeface="Century Schoolbook" pitchFamily="18" charset="0"/>
              </a:rPr>
              <a:t>I n t e g r i t y  -  S e r v i c e  -  E x c e l l e n c e</a:t>
            </a:r>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grpSp>
        <p:nvGrpSpPr>
          <p:cNvPr id="11" name="Group 10"/>
          <p:cNvGrpSpPr/>
          <p:nvPr userDrawn="1"/>
        </p:nvGrpSpPr>
        <p:grpSpPr>
          <a:xfrm>
            <a:off x="470048" y="54934"/>
            <a:ext cx="2153038" cy="1082676"/>
            <a:chOff x="1419766" y="3359780"/>
            <a:chExt cx="5839020" cy="2936210"/>
          </a:xfrm>
        </p:grpSpPr>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199117" y="3359780"/>
              <a:ext cx="2936210" cy="2936210"/>
            </a:xfrm>
            <a:prstGeom prst="rect">
              <a:avLst/>
            </a:prstGeom>
            <a:effectLst>
              <a:outerShdw blurRad="50800" dist="38100" dir="5400000" algn="t" rotWithShape="0">
                <a:prstClr val="black">
                  <a:alpha val="40000"/>
                </a:prstClr>
              </a:outerShdw>
            </a:effectLst>
          </p:spPr>
        </p:pic>
        <p:pic>
          <p:nvPicPr>
            <p:cNvPr id="14" name="Picture 13"/>
            <p:cNvPicPr>
              <a:picLocks noChangeAspect="1"/>
            </p:cNvPicPr>
            <p:nvPr userDrawn="1"/>
          </p:nvPicPr>
          <p:blipFill rotWithShape="1">
            <a:blip r:embed="rId7"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spTree>
    <p:extLst>
      <p:ext uri="{BB962C8B-B14F-4D97-AF65-F5344CB8AC3E}">
        <p14:creationId xmlns:p14="http://schemas.microsoft.com/office/powerpoint/2010/main" val="14576296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5"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grpSp>
        <p:nvGrpSpPr>
          <p:cNvPr id="11" name="Group 10"/>
          <p:cNvGrpSpPr/>
          <p:nvPr userDrawn="1"/>
        </p:nvGrpSpPr>
        <p:grpSpPr>
          <a:xfrm>
            <a:off x="470048" y="54934"/>
            <a:ext cx="2153038" cy="1082676"/>
            <a:chOff x="1419766" y="3359780"/>
            <a:chExt cx="5839020" cy="2936210"/>
          </a:xfrm>
        </p:grpSpPr>
        <p:pic>
          <p:nvPicPr>
            <p:cNvPr id="13" name="Picture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199117" y="3359780"/>
              <a:ext cx="2936210" cy="2936210"/>
            </a:xfrm>
            <a:prstGeom prst="rect">
              <a:avLst/>
            </a:prstGeom>
            <a:effectLst>
              <a:outerShdw blurRad="50800" dist="38100" dir="5400000" algn="t" rotWithShape="0">
                <a:prstClr val="black">
                  <a:alpha val="40000"/>
                </a:prstClr>
              </a:outerShdw>
            </a:effectLst>
          </p:spPr>
        </p:pic>
        <p:pic>
          <p:nvPicPr>
            <p:cNvPr id="14" name="Picture 13"/>
            <p:cNvPicPr>
              <a:picLocks noChangeAspect="1"/>
            </p:cNvPicPr>
            <p:nvPr userDrawn="1"/>
          </p:nvPicPr>
          <p:blipFill rotWithShape="1">
            <a:blip r:embed="rId7"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sp>
        <p:nvSpPr>
          <p:cNvPr id="16" name="Text Box 1029"/>
          <p:cNvSpPr txBox="1">
            <a:spLocks noChangeArrowheads="1"/>
          </p:cNvSpPr>
          <p:nvPr userDrawn="1"/>
        </p:nvSpPr>
        <p:spPr bwMode="auto">
          <a:xfrm>
            <a:off x="1727200" y="6491288"/>
            <a:ext cx="8737600" cy="338554"/>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Tree>
    <p:extLst>
      <p:ext uri="{BB962C8B-B14F-4D97-AF65-F5344CB8AC3E}">
        <p14:creationId xmlns:p14="http://schemas.microsoft.com/office/powerpoint/2010/main" val="152512171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49157" name="Text Box 1029"/>
          <p:cNvSpPr txBox="1">
            <a:spLocks noChangeArrowheads="1"/>
          </p:cNvSpPr>
          <p:nvPr/>
        </p:nvSpPr>
        <p:spPr bwMode="auto">
          <a:xfrm>
            <a:off x="1727200" y="6491288"/>
            <a:ext cx="8737600" cy="338554"/>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grpSp>
        <p:nvGrpSpPr>
          <p:cNvPr id="2" name="Group 1"/>
          <p:cNvGrpSpPr/>
          <p:nvPr userDrawn="1"/>
        </p:nvGrpSpPr>
        <p:grpSpPr>
          <a:xfrm>
            <a:off x="470048" y="63500"/>
            <a:ext cx="2153038" cy="1086810"/>
            <a:chOff x="470048" y="63500"/>
            <a:chExt cx="2153038" cy="1086810"/>
          </a:xfrm>
        </p:grpSpPr>
        <p:grpSp>
          <p:nvGrpSpPr>
            <p:cNvPr id="11" name="Group 10"/>
            <p:cNvGrpSpPr/>
            <p:nvPr userDrawn="1"/>
          </p:nvGrpSpPr>
          <p:grpSpPr>
            <a:xfrm>
              <a:off x="470048" y="333021"/>
              <a:ext cx="2153038" cy="505530"/>
              <a:chOff x="1419766" y="4113946"/>
              <a:chExt cx="5839020" cy="1370993"/>
            </a:xfrm>
          </p:grpSpPr>
          <p:pic>
            <p:nvPicPr>
              <p:cNvPr id="14" name="Picture 13"/>
              <p:cNvPicPr>
                <a:picLocks noChangeAspect="1"/>
              </p:cNvPicPr>
              <p:nvPr userDrawn="1"/>
            </p:nvPicPr>
            <p:blipFill rotWithShape="1">
              <a:blip r:embed="rId6"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pic>
          <p:nvPicPr>
            <p:cNvPr id="16" name="Picture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3759" y="63500"/>
              <a:ext cx="1101409" cy="1086810"/>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275460529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0"/>
            <a:r>
              <a:rPr lang="en-US" altLang="en-US" dirty="0"/>
              <a:t>2nd Bullet</a:t>
            </a:r>
          </a:p>
        </p:txBody>
      </p:sp>
      <p:grpSp>
        <p:nvGrpSpPr>
          <p:cNvPr id="18" name="Group 17"/>
          <p:cNvGrpSpPr/>
          <p:nvPr userDrawn="1"/>
        </p:nvGrpSpPr>
        <p:grpSpPr>
          <a:xfrm>
            <a:off x="454835" y="58074"/>
            <a:ext cx="2065079" cy="1136940"/>
            <a:chOff x="368301" y="3588362"/>
            <a:chExt cx="4691668" cy="2583023"/>
          </a:xfrm>
        </p:grpSpPr>
        <p:grpSp>
          <p:nvGrpSpPr>
            <p:cNvPr id="19" name="Group 18"/>
            <p:cNvGrpSpPr/>
            <p:nvPr userDrawn="1"/>
          </p:nvGrpSpPr>
          <p:grpSpPr>
            <a:xfrm>
              <a:off x="368301" y="4255202"/>
              <a:ext cx="4691668" cy="1203952"/>
              <a:chOff x="1419766" y="4113946"/>
              <a:chExt cx="5342604" cy="1370993"/>
            </a:xfrm>
          </p:grpSpPr>
          <p:pic>
            <p:nvPicPr>
              <p:cNvPr id="21" name="Picture 20"/>
              <p:cNvPicPr>
                <a:picLocks noChangeAspect="1"/>
              </p:cNvPicPr>
              <p:nvPr userDrawn="1"/>
            </p:nvPicPr>
            <p:blipFill rotWithShape="1">
              <a:blip r:embed="rId6"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22" name="Picture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88835" y="4113946"/>
                <a:ext cx="873535" cy="1314108"/>
              </a:xfrm>
              <a:prstGeom prst="rect">
                <a:avLst/>
              </a:prstGeom>
              <a:effectLst>
                <a:outerShdw blurRad="50800" dist="38100" algn="l" rotWithShape="0">
                  <a:prstClr val="black">
                    <a:alpha val="40000"/>
                  </a:prstClr>
                </a:outerShdw>
              </a:effectLst>
            </p:spPr>
          </p:pic>
        </p:grpSp>
        <p:pic>
          <p:nvPicPr>
            <p:cNvPr id="20" name="Picture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781867" y="3588362"/>
              <a:ext cx="2515806" cy="2583023"/>
            </a:xfrm>
            <a:prstGeom prst="rect">
              <a:avLst/>
            </a:prstGeom>
          </p:spPr>
        </p:pic>
      </p:grpSp>
      <p:sp>
        <p:nvSpPr>
          <p:cNvPr id="23" name="Text Box 1029"/>
          <p:cNvSpPr txBox="1">
            <a:spLocks noChangeArrowheads="1"/>
          </p:cNvSpPr>
          <p:nvPr userDrawn="1"/>
        </p:nvSpPr>
        <p:spPr bwMode="auto">
          <a:xfrm>
            <a:off x="1727200" y="6491288"/>
            <a:ext cx="8737600" cy="338554"/>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Tree>
    <p:extLst>
      <p:ext uri="{BB962C8B-B14F-4D97-AF65-F5344CB8AC3E}">
        <p14:creationId xmlns:p14="http://schemas.microsoft.com/office/powerpoint/2010/main" val="34521699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62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latin typeface="Arial" charset="0"/>
              </a:defRPr>
            </a:lvl1pPr>
          </a:lstStyle>
          <a:p>
            <a:pPr eaLnBrk="0" fontAlgn="base" hangingPunct="0">
              <a:spcBef>
                <a:spcPct val="0"/>
              </a:spcBef>
              <a:spcAft>
                <a:spcPct val="0"/>
              </a:spcAft>
              <a:defRPr/>
            </a:pPr>
            <a:r>
              <a:rPr lang="en-US"/>
              <a:t>As of: </a:t>
            </a:r>
            <a:endParaRPr lang="en-US" dirty="0"/>
          </a:p>
        </p:txBody>
      </p:sp>
      <p:sp>
        <p:nvSpPr>
          <p:cNvPr id="49156" name="Rectangle 1028"/>
          <p:cNvSpPr>
            <a:spLocks noGrp="1" noChangeArrowheads="1"/>
          </p:cNvSpPr>
          <p:nvPr>
            <p:ph type="sldNum" sz="quarter" idx="4"/>
          </p:nvPr>
        </p:nvSpPr>
        <p:spPr bwMode="auto">
          <a:xfrm>
            <a:off x="10651067" y="6524625"/>
            <a:ext cx="152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defRPr>
            </a:lvl1pPr>
          </a:lstStyle>
          <a:p>
            <a:pPr eaLnBrk="0" fontAlgn="base" hangingPunct="0">
              <a:spcBef>
                <a:spcPct val="0"/>
              </a:spcBef>
              <a:spcAft>
                <a:spcPct val="0"/>
              </a:spcAft>
            </a:pPr>
            <a:fld id="{9A930E7C-D3E4-4F0A-A857-903FFACBB236}" type="slidenum">
              <a:rPr lang="en-US" altLang="en-US" smtClean="0"/>
              <a:pPr eaLnBrk="0" fontAlgn="base" hangingPunct="0">
                <a:spcBef>
                  <a:spcPct val="0"/>
                </a:spcBef>
                <a:spcAft>
                  <a:spcPct val="0"/>
                </a:spcAft>
              </a:pPr>
              <a:t>‹#›</a:t>
            </a:fld>
            <a:endParaRPr lang="en-US" altLang="en-US" dirty="0"/>
          </a:p>
        </p:txBody>
      </p:sp>
      <p:sp>
        <p:nvSpPr>
          <p:cNvPr id="49157" name="Text Box 1029"/>
          <p:cNvSpPr txBox="1">
            <a:spLocks noChangeArrowheads="1"/>
          </p:cNvSpPr>
          <p:nvPr/>
        </p:nvSpPr>
        <p:spPr bwMode="auto">
          <a:xfrm>
            <a:off x="1727200" y="6491288"/>
            <a:ext cx="8737600" cy="338554"/>
          </a:xfrm>
          <a:prstGeom prst="rect">
            <a:avLst/>
          </a:prstGeom>
          <a:noFill/>
          <a:ln w="9525">
            <a:noFill/>
            <a:miter lim="800000"/>
            <a:headEnd/>
            <a:tailEnd/>
          </a:ln>
          <a:effectLst/>
        </p:spPr>
        <p:txBody>
          <a:bodyPr>
            <a:spAutoFit/>
          </a:bodyPr>
          <a:lstStyle/>
          <a:p>
            <a:pPr algn="ctr" eaLnBrk="0" fontAlgn="base" hangingPunct="0">
              <a:spcBef>
                <a:spcPct val="50000"/>
              </a:spcBef>
              <a:spcAft>
                <a:spcPct val="0"/>
              </a:spcAft>
              <a:defRPr/>
            </a:pPr>
            <a:r>
              <a:rPr lang="en-US" sz="1600" b="1" i="1" kern="1200" baseline="0" dirty="0">
                <a:solidFill>
                  <a:schemeClr val="tx1"/>
                </a:solidFill>
                <a:effectLst/>
                <a:latin typeface="Century Schoolbook" panose="02040604050505020304" pitchFamily="18" charset="0"/>
                <a:ea typeface="+mn-ea"/>
                <a:cs typeface="+mn-cs"/>
              </a:rPr>
              <a:t>Safeguard Airmen/Guardians  -  Protect Resources  -  Enable Mission Success</a:t>
            </a:r>
          </a:p>
        </p:txBody>
      </p:sp>
      <p:sp>
        <p:nvSpPr>
          <p:cNvPr id="1029" name="Rectangle 1030"/>
          <p:cNvSpPr>
            <a:spLocks noGrp="1" noChangeArrowheads="1"/>
          </p:cNvSpPr>
          <p:nvPr>
            <p:ph type="title"/>
          </p:nvPr>
        </p:nvSpPr>
        <p:spPr bwMode="auto">
          <a:xfrm>
            <a:off x="2218267" y="76200"/>
            <a:ext cx="952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9163" name="Line 1035"/>
          <p:cNvSpPr>
            <a:spLocks noChangeShapeType="1"/>
          </p:cNvSpPr>
          <p:nvPr/>
        </p:nvSpPr>
        <p:spPr bwMode="auto">
          <a:xfrm>
            <a:off x="508000" y="64516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49164" name="Line 1036"/>
          <p:cNvSpPr>
            <a:spLocks noChangeShapeType="1"/>
          </p:cNvSpPr>
          <p:nvPr/>
        </p:nvSpPr>
        <p:spPr bwMode="auto">
          <a:xfrm>
            <a:off x="508000" y="1231900"/>
            <a:ext cx="11176000" cy="0"/>
          </a:xfrm>
          <a:prstGeom prst="line">
            <a:avLst/>
          </a:prstGeom>
          <a:noFill/>
          <a:ln w="57150">
            <a:solidFill>
              <a:srgbClr val="0C2D83"/>
            </a:solidFill>
            <a:round/>
            <a:headEnd/>
            <a:tailEnd/>
          </a:ln>
          <a:effectLst/>
        </p:spPr>
        <p:txBody>
          <a:bodyPr wrap="none" anchor="ctr"/>
          <a:lstStyle/>
          <a:p>
            <a:pPr algn="ctr" eaLnBrk="0" fontAlgn="base" hangingPunct="0">
              <a:spcBef>
                <a:spcPct val="0"/>
              </a:spcBef>
              <a:spcAft>
                <a:spcPct val="0"/>
              </a:spcAft>
              <a:defRPr/>
            </a:pPr>
            <a:endParaRPr lang="en-US" sz="1400" dirty="0">
              <a:solidFill>
                <a:srgbClr val="000000"/>
              </a:solidFill>
            </a:endParaRPr>
          </a:p>
        </p:txBody>
      </p:sp>
      <p:sp>
        <p:nvSpPr>
          <p:cNvPr id="1033" name="Rectangle 1040"/>
          <p:cNvSpPr>
            <a:spLocks noGrp="1" noChangeArrowheads="1"/>
          </p:cNvSpPr>
          <p:nvPr>
            <p:ph type="body" idx="1"/>
          </p:nvPr>
        </p:nvSpPr>
        <p:spPr bwMode="auto">
          <a:xfrm>
            <a:off x="368301" y="1504950"/>
            <a:ext cx="11197167"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grpSp>
        <p:nvGrpSpPr>
          <p:cNvPr id="17" name="Group 16"/>
          <p:cNvGrpSpPr/>
          <p:nvPr userDrawn="1"/>
        </p:nvGrpSpPr>
        <p:grpSpPr>
          <a:xfrm>
            <a:off x="827764" y="76200"/>
            <a:ext cx="1021052" cy="1034548"/>
            <a:chOff x="609137" y="2174417"/>
            <a:chExt cx="3944829" cy="3996969"/>
          </a:xfrm>
        </p:grpSpPr>
        <p:pic>
          <p:nvPicPr>
            <p:cNvPr id="18" name="Picture 17"/>
            <p:cNvPicPr>
              <a:picLocks noChangeAspect="1"/>
            </p:cNvPicPr>
            <p:nvPr userDrawn="1"/>
          </p:nvPicPr>
          <p:blipFill rotWithShape="1">
            <a:blip r:embed="rId6" cstate="print">
              <a:extLst>
                <a:ext uri="{28A0092B-C50C-407E-A947-70E740481C1C}">
                  <a14:useLocalDpi xmlns:a14="http://schemas.microsoft.com/office/drawing/2010/main" val="0"/>
                </a:ext>
              </a:extLst>
            </a:blip>
            <a:srcRect b="15957"/>
            <a:stretch/>
          </p:blipFill>
          <p:spPr>
            <a:xfrm>
              <a:off x="609137" y="5043837"/>
              <a:ext cx="1193107" cy="841151"/>
            </a:xfrm>
            <a:prstGeom prst="rect">
              <a:avLst/>
            </a:prstGeom>
            <a:effectLst>
              <a:outerShdw blurRad="50800" dist="38100" dir="2700000" algn="tl" rotWithShape="0">
                <a:prstClr val="black">
                  <a:alpha val="40000"/>
                </a:prstClr>
              </a:outerShdw>
            </a:effectLst>
          </p:spPr>
        </p:pic>
        <p:pic>
          <p:nvPicPr>
            <p:cNvPr id="19" name="Picture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234313" y="2463085"/>
              <a:ext cx="559270" cy="841340"/>
            </a:xfrm>
            <a:prstGeom prst="rect">
              <a:avLst/>
            </a:prstGeom>
            <a:effectLst>
              <a:outerShdw blurRad="50800" dist="38100" algn="l" rotWithShape="0">
                <a:prstClr val="black">
                  <a:alpha val="40000"/>
                </a:prstClr>
              </a:outerShdw>
            </a:effectLst>
          </p:spPr>
        </p:pic>
        <p:pic>
          <p:nvPicPr>
            <p:cNvPr id="20" name="Picture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pic>
          <p:nvPicPr>
            <p:cNvPr id="21" name="Picture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44743" y="2174417"/>
              <a:ext cx="2515806" cy="2583023"/>
            </a:xfrm>
            <a:prstGeom prst="rect">
              <a:avLst/>
            </a:prstGeom>
          </p:spPr>
        </p:pic>
      </p:grpSp>
    </p:spTree>
    <p:extLst>
      <p:ext uri="{BB962C8B-B14F-4D97-AF65-F5344CB8AC3E}">
        <p14:creationId xmlns:p14="http://schemas.microsoft.com/office/powerpoint/2010/main" val="384122799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Lst>
  <p:hf sldNum="0"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anose="05000000000000000000"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anose="05000000000000000000"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32.tmp"/></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microsoft.com/office/2007/relationships/hdphoto" Target="../media/hdphoto1.wdp"/></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14.xml"/><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5.xml"/><Relationship Id="rId1" Type="http://schemas.openxmlformats.org/officeDocument/2006/relationships/slideLayout" Target="../slideLayouts/slideLayout14.xml"/><Relationship Id="rId4" Type="http://schemas.microsoft.com/office/2007/relationships/hdphoto" Target="../media/hdphoto1.wdp"/></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9.xml"/><Relationship Id="rId1" Type="http://schemas.openxmlformats.org/officeDocument/2006/relationships/slideLayout" Target="../slideLayouts/slideLayout1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2.xml"/><Relationship Id="rId1" Type="http://schemas.openxmlformats.org/officeDocument/2006/relationships/slideLayout" Target="../slideLayouts/slideLayout14.xml"/><Relationship Id="rId4" Type="http://schemas.microsoft.com/office/2007/relationships/hdphoto" Target="../media/hdphoto1.wdp"/></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0" y="1981200"/>
            <a:ext cx="12175067"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lvl="0" algn="ctr" eaLnBrk="0" fontAlgn="base" hangingPunct="0">
              <a:spcBef>
                <a:spcPct val="0"/>
              </a:spcBef>
              <a:spcAft>
                <a:spcPct val="0"/>
              </a:spcAft>
              <a:defRPr/>
            </a:pPr>
            <a:r>
              <a:rPr lang="en-US" altLang="en-US" sz="4400" b="1" dirty="0">
                <a:solidFill>
                  <a:srgbClr val="151C77"/>
                </a:solidFill>
              </a:rPr>
              <a:t>HQ AFSEC/SES Brief to Investigators</a:t>
            </a:r>
          </a:p>
          <a:p>
            <a:pPr lvl="0" algn="ctr" eaLnBrk="0" fontAlgn="base" hangingPunct="0">
              <a:spcBef>
                <a:spcPct val="0"/>
              </a:spcBef>
              <a:spcAft>
                <a:spcPct val="0"/>
              </a:spcAft>
              <a:defRPr/>
            </a:pPr>
            <a:r>
              <a:rPr kumimoji="0" lang="en-US" altLang="en-US" sz="4400" b="1" i="0" u="none" strike="noStrike" kern="1200" cap="none" spc="0" normalizeH="0" baseline="0" noProof="0" dirty="0">
                <a:ln>
                  <a:noFill/>
                </a:ln>
                <a:solidFill>
                  <a:srgbClr val="151C77"/>
                </a:solidFill>
                <a:effectLst/>
                <a:uLnTx/>
                <a:uFillTx/>
                <a:latin typeface="Arial" panose="020B0604020202020204" pitchFamily="34" charset="0"/>
                <a:ea typeface="+mn-ea"/>
                <a:cs typeface="+mn-cs"/>
              </a:rPr>
              <a:t>In-Brief for Days 1-10</a:t>
            </a:r>
            <a:br>
              <a:rPr kumimoji="0" lang="en-US" altLang="en-US" sz="4400" b="1" i="0" u="none" strike="noStrike" kern="1200" cap="none" spc="0" normalizeH="0" baseline="0" noProof="0" dirty="0">
                <a:ln>
                  <a:noFill/>
                </a:ln>
                <a:solidFill>
                  <a:srgbClr val="151C77"/>
                </a:solidFill>
                <a:effectLst/>
                <a:uLnTx/>
                <a:uFillTx/>
                <a:latin typeface="Arial" panose="020B0604020202020204" pitchFamily="34" charset="0"/>
                <a:ea typeface="+mn-ea"/>
                <a:cs typeface="+mn-cs"/>
              </a:rPr>
            </a:br>
            <a:endParaRPr kumimoji="0" lang="en-US" alt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13316" name="Rectangle 4"/>
          <p:cNvSpPr>
            <a:spLocks noChangeArrowheads="1"/>
          </p:cNvSpPr>
          <p:nvPr/>
        </p:nvSpPr>
        <p:spPr bwMode="auto">
          <a:xfrm>
            <a:off x="5410200" y="4953000"/>
            <a:ext cx="4979988"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3200" b="1" dirty="0">
                <a:solidFill>
                  <a:srgbClr val="000000"/>
                </a:solidFill>
                <a:cs typeface="Arial"/>
              </a:rPr>
              <a:t>HQ AFSEC/SES</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a:rPr>
              <a:t> 20 July 2022</a:t>
            </a:r>
            <a:endParaRPr kumimoji="0" lang="en-US" alt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5082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TextBox 6"/>
          <p:cNvSpPr txBox="1"/>
          <p:nvPr/>
        </p:nvSpPr>
        <p:spPr>
          <a:xfrm>
            <a:off x="3806867" y="5950283"/>
            <a:ext cx="4493032" cy="369332"/>
          </a:xfrm>
          <a:prstGeom prst="rect">
            <a:avLst/>
          </a:prstGeom>
          <a:noFill/>
        </p:spPr>
        <p:txBody>
          <a:bodyPr wrap="square" rtlCol="0">
            <a:spAutoFit/>
          </a:bodyPr>
          <a:lstStyle/>
          <a:p>
            <a:pPr algn="ctr"/>
            <a:r>
              <a:rPr lang="en-US" b="1" dirty="0"/>
              <a:t>Safety Report in AFSAS</a:t>
            </a:r>
          </a:p>
        </p:txBody>
      </p:sp>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434" y="1371599"/>
            <a:ext cx="8343898" cy="4578684"/>
          </a:xfrm>
          <a:prstGeom prst="rect">
            <a:avLst/>
          </a:prstGeom>
          <a:ln>
            <a:solidFill>
              <a:schemeClr val="tx1">
                <a:lumMod val="50000"/>
                <a:lumOff val="50000"/>
              </a:schemeClr>
            </a:solidFill>
          </a:ln>
        </p:spPr>
      </p:pic>
    </p:spTree>
    <p:extLst>
      <p:ext uri="{BB962C8B-B14F-4D97-AF65-F5344CB8AC3E}">
        <p14:creationId xmlns:p14="http://schemas.microsoft.com/office/powerpoint/2010/main" val="4288876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8883" y="1359699"/>
            <a:ext cx="6289000" cy="4726052"/>
          </a:xfrm>
          <a:prstGeom prst="rect">
            <a:avLst/>
          </a:prstGeom>
          <a:ln>
            <a:solidFill>
              <a:schemeClr val="tx1">
                <a:lumMod val="50000"/>
                <a:lumOff val="50000"/>
              </a:schemeClr>
            </a:solidFill>
          </a:ln>
        </p:spPr>
      </p:pic>
      <p:sp>
        <p:nvSpPr>
          <p:cNvPr id="7" name="TextBox 6"/>
          <p:cNvSpPr txBox="1"/>
          <p:nvPr/>
        </p:nvSpPr>
        <p:spPr>
          <a:xfrm>
            <a:off x="3806867" y="6085751"/>
            <a:ext cx="4493032" cy="369332"/>
          </a:xfrm>
          <a:prstGeom prst="rect">
            <a:avLst/>
          </a:prstGeom>
          <a:noFill/>
        </p:spPr>
        <p:txBody>
          <a:bodyPr wrap="square" rtlCol="0">
            <a:spAutoFit/>
          </a:bodyPr>
          <a:lstStyle/>
          <a:p>
            <a:pPr algn="ctr"/>
            <a:r>
              <a:rPr lang="en-US" b="1" dirty="0"/>
              <a:t>Brief to Convening Authority</a:t>
            </a:r>
          </a:p>
        </p:txBody>
      </p:sp>
    </p:spTree>
    <p:extLst>
      <p:ext uri="{BB962C8B-B14F-4D97-AF65-F5344CB8AC3E}">
        <p14:creationId xmlns:p14="http://schemas.microsoft.com/office/powerpoint/2010/main" val="4217652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SIB Deliverables</a:t>
            </a:r>
          </a:p>
        </p:txBody>
      </p:sp>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7" name="TextBox 6"/>
          <p:cNvSpPr txBox="1"/>
          <p:nvPr/>
        </p:nvSpPr>
        <p:spPr>
          <a:xfrm>
            <a:off x="3573279" y="6107725"/>
            <a:ext cx="4493032" cy="369332"/>
          </a:xfrm>
          <a:prstGeom prst="rect">
            <a:avLst/>
          </a:prstGeom>
          <a:noFill/>
        </p:spPr>
        <p:txBody>
          <a:bodyPr wrap="square" rtlCol="0">
            <a:spAutoFit/>
          </a:bodyPr>
          <a:lstStyle/>
          <a:p>
            <a:pPr algn="ctr"/>
            <a:r>
              <a:rPr lang="en-US" b="1" dirty="0"/>
              <a:t>Final Message</a:t>
            </a:r>
          </a:p>
        </p:txBody>
      </p:sp>
      <p:pic>
        <p:nvPicPr>
          <p:cNvPr id="9" name="Picture 8" descr="Graphical user interface, text, application, email&#10;&#10;Description automatically generated">
            <a:extLst>
              <a:ext uri="{FF2B5EF4-FFF2-40B4-BE49-F238E27FC236}">
                <a16:creationId xmlns:a16="http://schemas.microsoft.com/office/drawing/2014/main" id="{89FF9F3E-4C7A-632A-8ECC-838CDF8BB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3739" y="1308200"/>
            <a:ext cx="6492111" cy="4799525"/>
          </a:xfrm>
          <a:prstGeom prst="rect">
            <a:avLst/>
          </a:prstGeom>
          <a:ln>
            <a:solidFill>
              <a:schemeClr val="tx1">
                <a:lumMod val="50000"/>
                <a:lumOff val="50000"/>
              </a:schemeClr>
            </a:solidFill>
          </a:ln>
        </p:spPr>
      </p:pic>
    </p:spTree>
    <p:extLst>
      <p:ext uri="{BB962C8B-B14F-4D97-AF65-F5344CB8AC3E}">
        <p14:creationId xmlns:p14="http://schemas.microsoft.com/office/powerpoint/2010/main" val="3752969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Mishap Investigation Guidance</a:t>
            </a:r>
          </a:p>
        </p:txBody>
      </p:sp>
      <p:sp>
        <p:nvSpPr>
          <p:cNvPr id="8" name="Content Placeholder 1"/>
          <p:cNvSpPr>
            <a:spLocks noGrp="1"/>
          </p:cNvSpPr>
          <p:nvPr>
            <p:ph idx="1"/>
          </p:nvPr>
        </p:nvSpPr>
        <p:spPr>
          <a:xfrm>
            <a:off x="368301" y="1504950"/>
            <a:ext cx="11197167" cy="4743450"/>
          </a:xfrm>
        </p:spPr>
        <p:txBody>
          <a:bodyPr/>
          <a:lstStyle/>
          <a:p>
            <a:r>
              <a:rPr lang="en-US" altLang="en-US" dirty="0"/>
              <a:t>Overarching Guidance</a:t>
            </a:r>
          </a:p>
          <a:p>
            <a:pPr lvl="1"/>
            <a:r>
              <a:rPr lang="en-US" altLang="en-US" dirty="0"/>
              <a:t>DAFI91-204, </a:t>
            </a:r>
            <a:r>
              <a:rPr lang="en-US" altLang="en-US" i="1" dirty="0"/>
              <a:t>Safety Investigations And Reports</a:t>
            </a:r>
          </a:p>
          <a:p>
            <a:r>
              <a:rPr lang="en-US" altLang="en-US" dirty="0"/>
              <a:t>Discipline Specific Guidance</a:t>
            </a:r>
          </a:p>
          <a:p>
            <a:pPr lvl="1"/>
            <a:r>
              <a:rPr lang="en-US" altLang="en-US" dirty="0"/>
              <a:t>(D)AFMAN91-222, </a:t>
            </a:r>
            <a:r>
              <a:rPr lang="en-US" altLang="en-US" i="1" dirty="0"/>
              <a:t>Space Safety Investigations And Reports</a:t>
            </a:r>
          </a:p>
          <a:p>
            <a:pPr lvl="1"/>
            <a:r>
              <a:rPr lang="en-US" altLang="en-US" dirty="0"/>
              <a:t>MAJCOM / FLDCOM Manuals or Supplements</a:t>
            </a:r>
          </a:p>
        </p:txBody>
      </p:sp>
    </p:spTree>
    <p:extLst>
      <p:ext uri="{BB962C8B-B14F-4D97-AF65-F5344CB8AC3E}">
        <p14:creationId xmlns:p14="http://schemas.microsoft.com/office/powerpoint/2010/main" val="3209270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Board Requirements</a:t>
            </a:r>
          </a:p>
        </p:txBody>
      </p:sp>
    </p:spTree>
    <p:extLst>
      <p:ext uri="{BB962C8B-B14F-4D97-AF65-F5344CB8AC3E}">
        <p14:creationId xmlns:p14="http://schemas.microsoft.com/office/powerpoint/2010/main" val="2842468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Board Member Minimum Requirement</a:t>
            </a:r>
          </a:p>
        </p:txBody>
      </p:sp>
      <p:sp>
        <p:nvSpPr>
          <p:cNvPr id="8" name="Content Placeholder 1"/>
          <p:cNvSpPr>
            <a:spLocks noGrp="1"/>
          </p:cNvSpPr>
          <p:nvPr>
            <p:ph idx="1"/>
          </p:nvPr>
        </p:nvSpPr>
        <p:spPr>
          <a:xfrm>
            <a:off x="368301" y="1504950"/>
            <a:ext cx="11197167" cy="4743450"/>
          </a:xfrm>
        </p:spPr>
        <p:txBody>
          <a:bodyPr numCol="2"/>
          <a:lstStyle/>
          <a:p>
            <a:pPr>
              <a:lnSpc>
                <a:spcPct val="90000"/>
              </a:lnSpc>
            </a:pPr>
            <a:r>
              <a:rPr lang="en-US" altLang="en-US" dirty="0"/>
              <a:t>Destroyed Spacecraft or Fatality</a:t>
            </a:r>
          </a:p>
          <a:p>
            <a:pPr lvl="1">
              <a:lnSpc>
                <a:spcPct val="90000"/>
              </a:lnSpc>
            </a:pPr>
            <a:r>
              <a:rPr lang="en-US" altLang="en-US" dirty="0"/>
              <a:t>Board President</a:t>
            </a:r>
          </a:p>
          <a:p>
            <a:pPr lvl="1">
              <a:lnSpc>
                <a:spcPct val="90000"/>
              </a:lnSpc>
            </a:pPr>
            <a:r>
              <a:rPr lang="en-US" altLang="en-US" dirty="0"/>
              <a:t>Investigating Officer </a:t>
            </a:r>
          </a:p>
          <a:p>
            <a:pPr lvl="1">
              <a:lnSpc>
                <a:spcPct val="90000"/>
              </a:lnSpc>
            </a:pPr>
            <a:r>
              <a:rPr lang="en-US" altLang="en-US" dirty="0"/>
              <a:t>HQ AFSEC Representative (On-site)</a:t>
            </a:r>
          </a:p>
          <a:p>
            <a:pPr lvl="1">
              <a:lnSpc>
                <a:spcPct val="90000"/>
              </a:lnSpc>
            </a:pPr>
            <a:r>
              <a:rPr lang="en-US" altLang="en-US" dirty="0"/>
              <a:t>Astronaut Member (</a:t>
            </a:r>
            <a:r>
              <a:rPr lang="en-US" altLang="en-US"/>
              <a:t>if applicable)</a:t>
            </a:r>
            <a:endParaRPr lang="en-US" altLang="en-US" dirty="0"/>
          </a:p>
          <a:p>
            <a:pPr lvl="1">
              <a:lnSpc>
                <a:spcPct val="90000"/>
              </a:lnSpc>
            </a:pPr>
            <a:r>
              <a:rPr lang="en-US" altLang="en-US" dirty="0"/>
              <a:t>Maintenance Member </a:t>
            </a:r>
          </a:p>
          <a:p>
            <a:pPr lvl="1">
              <a:lnSpc>
                <a:spcPct val="90000"/>
              </a:lnSpc>
            </a:pPr>
            <a:r>
              <a:rPr lang="en-US" altLang="en-US" dirty="0"/>
              <a:t>Flight Surgeon (as applicable)</a:t>
            </a:r>
          </a:p>
          <a:p>
            <a:pPr lvl="1">
              <a:lnSpc>
                <a:spcPct val="90000"/>
              </a:lnSpc>
            </a:pPr>
            <a:r>
              <a:rPr lang="en-US" altLang="en-US" dirty="0"/>
              <a:t>Recorder</a:t>
            </a:r>
          </a:p>
          <a:p>
            <a:pPr>
              <a:lnSpc>
                <a:spcPct val="90000"/>
              </a:lnSpc>
            </a:pPr>
            <a:r>
              <a:rPr lang="en-US" altLang="en-US" dirty="0"/>
              <a:t>Other Class A Mishaps</a:t>
            </a:r>
          </a:p>
          <a:p>
            <a:pPr lvl="1">
              <a:lnSpc>
                <a:spcPct val="90000"/>
              </a:lnSpc>
            </a:pPr>
            <a:r>
              <a:rPr lang="en-US" altLang="en-US" dirty="0"/>
              <a:t>Board President</a:t>
            </a:r>
          </a:p>
          <a:p>
            <a:pPr lvl="1">
              <a:lnSpc>
                <a:spcPct val="90000"/>
              </a:lnSpc>
            </a:pPr>
            <a:r>
              <a:rPr lang="en-US" altLang="en-US" dirty="0"/>
              <a:t>Investigating Officer</a:t>
            </a:r>
          </a:p>
          <a:p>
            <a:pPr marL="684213" lvl="1" indent="-277813">
              <a:lnSpc>
                <a:spcPct val="90000"/>
              </a:lnSpc>
            </a:pPr>
            <a:r>
              <a:rPr lang="en-US" altLang="en-US" dirty="0"/>
              <a:t>Flight Surgeon (as applicable)</a:t>
            </a:r>
          </a:p>
          <a:p>
            <a:pPr lvl="1">
              <a:lnSpc>
                <a:spcPct val="90000"/>
              </a:lnSpc>
            </a:pPr>
            <a:r>
              <a:rPr lang="en-US" altLang="en-US" dirty="0"/>
              <a:t>Recorder</a:t>
            </a:r>
          </a:p>
          <a:p>
            <a:pPr>
              <a:lnSpc>
                <a:spcPct val="90000"/>
              </a:lnSpc>
            </a:pPr>
            <a:r>
              <a:rPr lang="en-US" altLang="en-US" dirty="0"/>
              <a:t>Class B Mishap </a:t>
            </a:r>
          </a:p>
          <a:p>
            <a:pPr lvl="1">
              <a:lnSpc>
                <a:spcPct val="90000"/>
              </a:lnSpc>
            </a:pPr>
            <a:r>
              <a:rPr lang="en-US" altLang="en-US" dirty="0"/>
              <a:t>Board President</a:t>
            </a:r>
          </a:p>
          <a:p>
            <a:pPr lvl="1">
              <a:lnSpc>
                <a:spcPct val="90000"/>
              </a:lnSpc>
            </a:pPr>
            <a:r>
              <a:rPr lang="en-US" altLang="en-US" dirty="0"/>
              <a:t>Investigating Officer</a:t>
            </a:r>
          </a:p>
          <a:p>
            <a:pPr lvl="1">
              <a:lnSpc>
                <a:spcPct val="90000"/>
              </a:lnSpc>
            </a:pPr>
            <a:r>
              <a:rPr lang="en-US" altLang="en-US" dirty="0"/>
              <a:t>Recorder</a:t>
            </a:r>
          </a:p>
          <a:p>
            <a:pPr>
              <a:lnSpc>
                <a:spcPct val="90000"/>
              </a:lnSpc>
            </a:pPr>
            <a:r>
              <a:rPr lang="en-US" altLang="en-US" dirty="0"/>
              <a:t>*A Human Factors (Human Performance) expert may be needed for various mishaps</a:t>
            </a:r>
          </a:p>
          <a:p>
            <a:pPr marL="0" indent="0">
              <a:lnSpc>
                <a:spcPct val="90000"/>
              </a:lnSpc>
              <a:buNone/>
            </a:pPr>
            <a:endParaRPr lang="en-US" altLang="en-US" dirty="0"/>
          </a:p>
        </p:txBody>
      </p:sp>
    </p:spTree>
    <p:extLst>
      <p:ext uri="{BB962C8B-B14F-4D97-AF65-F5344CB8AC3E}">
        <p14:creationId xmlns:p14="http://schemas.microsoft.com/office/powerpoint/2010/main" val="856217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Board President</a:t>
            </a:r>
          </a:p>
        </p:txBody>
      </p:sp>
      <p:sp>
        <p:nvSpPr>
          <p:cNvPr id="8" name="Content Placeholder 1"/>
          <p:cNvSpPr>
            <a:spLocks noGrp="1"/>
          </p:cNvSpPr>
          <p:nvPr>
            <p:ph idx="1"/>
          </p:nvPr>
        </p:nvSpPr>
        <p:spPr>
          <a:xfrm>
            <a:off x="368301" y="1504950"/>
            <a:ext cx="11197167" cy="4743450"/>
          </a:xfrm>
        </p:spPr>
        <p:txBody>
          <a:bodyPr numCol="1"/>
          <a:lstStyle/>
          <a:p>
            <a:pPr>
              <a:lnSpc>
                <a:spcPct val="90000"/>
              </a:lnSpc>
            </a:pPr>
            <a:r>
              <a:rPr lang="en-US" altLang="en-US" dirty="0"/>
              <a:t>Sets the tone for the investigation board</a:t>
            </a:r>
          </a:p>
          <a:p>
            <a:pPr>
              <a:lnSpc>
                <a:spcPct val="90000"/>
              </a:lnSpc>
            </a:pPr>
            <a:r>
              <a:rPr lang="en-US" altLang="en-US" dirty="0"/>
              <a:t>Establishes working hours, daily meetings, etc.</a:t>
            </a:r>
          </a:p>
          <a:p>
            <a:pPr>
              <a:lnSpc>
                <a:spcPct val="90000"/>
              </a:lnSpc>
            </a:pPr>
            <a:r>
              <a:rPr lang="en-US" altLang="en-US" dirty="0"/>
              <a:t>Focal point for all public affairs issues</a:t>
            </a:r>
          </a:p>
          <a:p>
            <a:pPr>
              <a:lnSpc>
                <a:spcPct val="90000"/>
              </a:lnSpc>
            </a:pPr>
            <a:r>
              <a:rPr lang="en-US" altLang="en-US" dirty="0"/>
              <a:t>Provides “top cover”</a:t>
            </a:r>
          </a:p>
          <a:p>
            <a:pPr>
              <a:lnSpc>
                <a:spcPct val="90000"/>
              </a:lnSpc>
            </a:pPr>
            <a:r>
              <a:rPr lang="en-US" altLang="en-US" dirty="0"/>
              <a:t>Ensures delta / squadron cooperation</a:t>
            </a:r>
          </a:p>
          <a:p>
            <a:pPr>
              <a:lnSpc>
                <a:spcPct val="90000"/>
              </a:lnSpc>
            </a:pPr>
            <a:r>
              <a:rPr lang="en-US" altLang="en-US" dirty="0"/>
              <a:t>Direct line to convening authority</a:t>
            </a:r>
          </a:p>
          <a:p>
            <a:pPr>
              <a:lnSpc>
                <a:spcPct val="90000"/>
              </a:lnSpc>
            </a:pPr>
            <a:r>
              <a:rPr lang="en-US" altLang="en-US" dirty="0"/>
              <a:t>Builds and presents the convening authority briefing</a:t>
            </a:r>
          </a:p>
          <a:p>
            <a:pPr>
              <a:lnSpc>
                <a:spcPct val="90000"/>
              </a:lnSpc>
            </a:pPr>
            <a:r>
              <a:rPr lang="en-US" altLang="en-US" dirty="0"/>
              <a:t>The Convening Authority brief is the board president’s “report card”</a:t>
            </a:r>
          </a:p>
          <a:p>
            <a:pPr marL="0" indent="0">
              <a:lnSpc>
                <a:spcPct val="90000"/>
              </a:lnSpc>
              <a:buNone/>
            </a:pPr>
            <a:endParaRPr lang="en-US" altLang="en-US" dirty="0"/>
          </a:p>
        </p:txBody>
      </p:sp>
    </p:spTree>
    <p:extLst>
      <p:ext uri="{BB962C8B-B14F-4D97-AF65-F5344CB8AC3E}">
        <p14:creationId xmlns:p14="http://schemas.microsoft.com/office/powerpoint/2010/main" val="240075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HQ AFSEC Representative</a:t>
            </a:r>
          </a:p>
        </p:txBody>
      </p:sp>
      <p:sp>
        <p:nvSpPr>
          <p:cNvPr id="8" name="Content Placeholder 1"/>
          <p:cNvSpPr>
            <a:spLocks noGrp="1"/>
          </p:cNvSpPr>
          <p:nvPr>
            <p:ph idx="1"/>
          </p:nvPr>
        </p:nvSpPr>
        <p:spPr>
          <a:xfrm>
            <a:off x="368301" y="1504950"/>
            <a:ext cx="11197167" cy="4743450"/>
          </a:xfrm>
        </p:spPr>
        <p:txBody>
          <a:bodyPr numCol="1"/>
          <a:lstStyle/>
          <a:p>
            <a:pPr>
              <a:lnSpc>
                <a:spcPct val="90000"/>
              </a:lnSpc>
            </a:pPr>
            <a:r>
              <a:rPr lang="en-US" altLang="en-US" dirty="0"/>
              <a:t>Process expert</a:t>
            </a:r>
          </a:p>
          <a:p>
            <a:pPr>
              <a:lnSpc>
                <a:spcPct val="90000"/>
              </a:lnSpc>
            </a:pPr>
            <a:r>
              <a:rPr lang="en-US" altLang="en-US" dirty="0"/>
              <a:t>Keeps the Safety Investigation Board on schedule</a:t>
            </a:r>
          </a:p>
          <a:p>
            <a:pPr>
              <a:lnSpc>
                <a:spcPct val="90000"/>
              </a:lnSpc>
            </a:pPr>
            <a:r>
              <a:rPr lang="en-US" altLang="en-US" dirty="0"/>
              <a:t>Coordinates for technical assistance</a:t>
            </a:r>
          </a:p>
          <a:p>
            <a:pPr>
              <a:lnSpc>
                <a:spcPct val="90000"/>
              </a:lnSpc>
            </a:pPr>
            <a:r>
              <a:rPr lang="en-US" altLang="en-US" dirty="0"/>
              <a:t>Provides mishap investigation continuing education </a:t>
            </a:r>
          </a:p>
          <a:p>
            <a:pPr>
              <a:lnSpc>
                <a:spcPct val="90000"/>
              </a:lnSpc>
            </a:pPr>
            <a:r>
              <a:rPr lang="en-US" altLang="en-US" dirty="0"/>
              <a:t>Formal report “proprietor”</a:t>
            </a:r>
          </a:p>
        </p:txBody>
      </p:sp>
    </p:spTree>
    <p:extLst>
      <p:ext uri="{BB962C8B-B14F-4D97-AF65-F5344CB8AC3E}">
        <p14:creationId xmlns:p14="http://schemas.microsoft.com/office/powerpoint/2010/main" val="936910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Investigating Officer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pPr>
            <a:r>
              <a:rPr lang="en-US" altLang="en-US" dirty="0"/>
              <a:t>Expertise in mishap equipment mission design series is not required</a:t>
            </a:r>
          </a:p>
          <a:p>
            <a:pPr>
              <a:lnSpc>
                <a:spcPct val="90000"/>
              </a:lnSpc>
            </a:pPr>
            <a:r>
              <a:rPr lang="en-US" altLang="en-US" dirty="0"/>
              <a:t>Manages investigation under direction of the Board President</a:t>
            </a:r>
          </a:p>
          <a:p>
            <a:pPr>
              <a:lnSpc>
                <a:spcPct val="90000"/>
              </a:lnSpc>
            </a:pPr>
            <a:r>
              <a:rPr lang="en-US" altLang="en-US" dirty="0"/>
              <a:t>Directs and coordinates all phases of the investigation </a:t>
            </a:r>
          </a:p>
          <a:p>
            <a:pPr>
              <a:lnSpc>
                <a:spcPct val="90000"/>
              </a:lnSpc>
            </a:pPr>
            <a:r>
              <a:rPr lang="en-US" altLang="en-US" dirty="0"/>
              <a:t>Runs daily meetings</a:t>
            </a:r>
          </a:p>
          <a:p>
            <a:pPr>
              <a:lnSpc>
                <a:spcPct val="90000"/>
              </a:lnSpc>
            </a:pPr>
            <a:r>
              <a:rPr lang="en-US" altLang="en-US" dirty="0"/>
              <a:t>Coordinates timeline compliance with the HQ AFSEC Representative</a:t>
            </a:r>
          </a:p>
          <a:p>
            <a:pPr>
              <a:lnSpc>
                <a:spcPct val="90000"/>
              </a:lnSpc>
            </a:pPr>
            <a:r>
              <a:rPr lang="en-US" altLang="en-US" dirty="0"/>
              <a:t>Writes the largest section of the mishap Narrative</a:t>
            </a:r>
          </a:p>
          <a:p>
            <a:pPr>
              <a:lnSpc>
                <a:spcPct val="90000"/>
              </a:lnSpc>
            </a:pPr>
            <a:r>
              <a:rPr lang="en-US" altLang="en-US" dirty="0"/>
              <a:t>Begin writing the narrative immediately</a:t>
            </a:r>
          </a:p>
        </p:txBody>
      </p:sp>
    </p:spTree>
    <p:extLst>
      <p:ext uri="{BB962C8B-B14F-4D97-AF65-F5344CB8AC3E}">
        <p14:creationId xmlns:p14="http://schemas.microsoft.com/office/powerpoint/2010/main" val="2944438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Astronaut Member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pPr>
            <a:r>
              <a:rPr lang="en-US" altLang="en-US" dirty="0"/>
              <a:t>To be determined</a:t>
            </a:r>
          </a:p>
        </p:txBody>
      </p:sp>
    </p:spTree>
    <p:extLst>
      <p:ext uri="{BB962C8B-B14F-4D97-AF65-F5344CB8AC3E}">
        <p14:creationId xmlns:p14="http://schemas.microsoft.com/office/powerpoint/2010/main" val="3206521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Overview</a:t>
            </a:r>
          </a:p>
        </p:txBody>
      </p:sp>
      <p:sp>
        <p:nvSpPr>
          <p:cNvPr id="2" name="Content Placeholder 1"/>
          <p:cNvSpPr>
            <a:spLocks noGrp="1"/>
          </p:cNvSpPr>
          <p:nvPr>
            <p:ph idx="1"/>
          </p:nvPr>
        </p:nvSpPr>
        <p:spPr/>
        <p:txBody>
          <a:bodyPr/>
          <a:lstStyle/>
          <a:p>
            <a:r>
              <a:rPr lang="en-US" dirty="0"/>
              <a:t>Safety Investigation Board</a:t>
            </a:r>
          </a:p>
          <a:p>
            <a:pPr marL="282575" lvl="1"/>
            <a:r>
              <a:rPr lang="en-US" dirty="0"/>
              <a:t>Board Requirements</a:t>
            </a:r>
          </a:p>
          <a:p>
            <a:pPr marL="282575" lvl="1"/>
            <a:r>
              <a:rPr lang="en-US" dirty="0"/>
              <a:t>Getting Started</a:t>
            </a:r>
          </a:p>
          <a:p>
            <a:pPr marL="282575" lvl="1"/>
            <a:r>
              <a:rPr lang="en-US" dirty="0"/>
              <a:t>Witness Interviews</a:t>
            </a:r>
          </a:p>
          <a:p>
            <a:pPr marL="282575" lvl="1"/>
            <a:r>
              <a:rPr lang="en-US" dirty="0"/>
              <a:t>Release of Information</a:t>
            </a:r>
          </a:p>
          <a:p>
            <a:pPr marL="282575" lvl="1"/>
            <a:r>
              <a:rPr lang="en-US" dirty="0"/>
              <a:t>Technical Support</a:t>
            </a:r>
          </a:p>
          <a:p>
            <a:pPr marL="282575" lvl="1"/>
            <a:r>
              <a:rPr lang="en-US" dirty="0"/>
              <a:t>Mishap Factors</a:t>
            </a:r>
          </a:p>
          <a:p>
            <a:pPr marL="282575" lvl="1"/>
            <a:r>
              <a:rPr lang="en-US" dirty="0"/>
              <a:t>Analysis</a:t>
            </a:r>
          </a:p>
          <a:p>
            <a:pPr marL="282575" lvl="1"/>
            <a:r>
              <a:rPr lang="en-US" dirty="0"/>
              <a:t>Reminders</a:t>
            </a:r>
          </a:p>
        </p:txBody>
      </p:sp>
    </p:spTree>
    <p:extLst>
      <p:ext uri="{BB962C8B-B14F-4D97-AF65-F5344CB8AC3E}">
        <p14:creationId xmlns:p14="http://schemas.microsoft.com/office/powerpoint/2010/main" val="3721159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Design / Maintenance Member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Maintenance procedures expert</a:t>
            </a:r>
          </a:p>
          <a:p>
            <a:pPr lvl="1">
              <a:lnSpc>
                <a:spcPct val="90000"/>
              </a:lnSpc>
              <a:tabLst>
                <a:tab pos="457200" algn="l"/>
              </a:tabLst>
              <a:defRPr/>
            </a:pPr>
            <a:r>
              <a:rPr lang="en-US" altLang="en-US" dirty="0"/>
              <a:t>Spacecraft or space asset history</a:t>
            </a:r>
          </a:p>
          <a:p>
            <a:pPr lvl="1">
              <a:lnSpc>
                <a:spcPct val="90000"/>
              </a:lnSpc>
              <a:tabLst>
                <a:tab pos="457200" algn="l"/>
              </a:tabLst>
              <a:defRPr/>
            </a:pPr>
            <a:r>
              <a:rPr lang="en-US" altLang="en-US" dirty="0"/>
              <a:t>Maintenance procedures</a:t>
            </a:r>
          </a:p>
          <a:p>
            <a:pPr lvl="1">
              <a:lnSpc>
                <a:spcPct val="90000"/>
              </a:lnSpc>
              <a:tabLst>
                <a:tab pos="457200" algn="l"/>
              </a:tabLst>
              <a:defRPr/>
            </a:pPr>
            <a:r>
              <a:rPr lang="en-US" altLang="en-US" dirty="0"/>
              <a:t>Training documentation</a:t>
            </a:r>
          </a:p>
          <a:p>
            <a:pPr lvl="1">
              <a:lnSpc>
                <a:spcPct val="90000"/>
              </a:lnSpc>
              <a:tabLst>
                <a:tab pos="457200" algn="l"/>
              </a:tabLst>
              <a:defRPr/>
            </a:pPr>
            <a:r>
              <a:rPr lang="en-US" altLang="en-US" dirty="0"/>
              <a:t>Etc.</a:t>
            </a:r>
          </a:p>
          <a:p>
            <a:pPr>
              <a:lnSpc>
                <a:spcPct val="90000"/>
              </a:lnSpc>
              <a:tabLst>
                <a:tab pos="457200" algn="l"/>
              </a:tabLst>
            </a:pPr>
            <a:r>
              <a:rPr lang="en-US" altLang="en-US" dirty="0"/>
              <a:t>Directs recovery of spacecraft wreckage</a:t>
            </a:r>
          </a:p>
          <a:p>
            <a:pPr>
              <a:lnSpc>
                <a:spcPct val="90000"/>
              </a:lnSpc>
              <a:tabLst>
                <a:tab pos="457200" algn="l"/>
              </a:tabLst>
            </a:pPr>
            <a:r>
              <a:rPr lang="en-US" altLang="en-US" dirty="0"/>
              <a:t>Conduct interviews with other maintenance personnel</a:t>
            </a:r>
          </a:p>
          <a:p>
            <a:pPr>
              <a:lnSpc>
                <a:spcPct val="90000"/>
              </a:lnSpc>
              <a:tabLst>
                <a:tab pos="457200" algn="l"/>
              </a:tabLst>
            </a:pPr>
            <a:r>
              <a:rPr lang="en-US" altLang="en-US" dirty="0"/>
              <a:t>Directs military technical support</a:t>
            </a:r>
          </a:p>
          <a:p>
            <a:pPr lvl="1">
              <a:lnSpc>
                <a:spcPct val="90000"/>
              </a:lnSpc>
              <a:tabLst>
                <a:tab pos="457200" algn="l"/>
              </a:tabLst>
              <a:defRPr/>
            </a:pPr>
            <a:r>
              <a:rPr lang="en-US" altLang="en-US" dirty="0"/>
              <a:t>Quality Assurance</a:t>
            </a:r>
          </a:p>
          <a:p>
            <a:pPr lvl="1">
              <a:lnSpc>
                <a:spcPct val="90000"/>
              </a:lnSpc>
              <a:tabLst>
                <a:tab pos="457200" algn="l"/>
              </a:tabLst>
              <a:defRPr/>
            </a:pPr>
            <a:r>
              <a:rPr lang="en-US" altLang="en-US" dirty="0"/>
              <a:t>Large or small satellite experts</a:t>
            </a:r>
          </a:p>
          <a:p>
            <a:pPr lvl="1">
              <a:lnSpc>
                <a:spcPct val="90000"/>
              </a:lnSpc>
              <a:tabLst>
                <a:tab pos="457200" algn="l"/>
              </a:tabLst>
              <a:defRPr/>
            </a:pPr>
            <a:r>
              <a:rPr lang="en-US" altLang="en-US" dirty="0"/>
              <a:t>Operators</a:t>
            </a:r>
          </a:p>
          <a:p>
            <a:pPr lvl="1">
              <a:lnSpc>
                <a:spcPct val="90000"/>
              </a:lnSpc>
              <a:tabLst>
                <a:tab pos="457200" algn="l"/>
              </a:tabLst>
              <a:defRPr/>
            </a:pPr>
            <a:r>
              <a:rPr lang="en-US" altLang="en-US" dirty="0"/>
              <a:t>Radar maintainers</a:t>
            </a:r>
          </a:p>
          <a:p>
            <a:pPr lvl="1">
              <a:lnSpc>
                <a:spcPct val="90000"/>
              </a:lnSpc>
              <a:tabLst>
                <a:tab pos="457200" algn="l"/>
              </a:tabLst>
              <a:defRPr/>
            </a:pPr>
            <a:r>
              <a:rPr lang="en-US" altLang="en-US" dirty="0"/>
              <a:t>Etc.</a:t>
            </a:r>
          </a:p>
        </p:txBody>
      </p:sp>
    </p:spTree>
    <p:extLst>
      <p:ext uri="{BB962C8B-B14F-4D97-AF65-F5344CB8AC3E}">
        <p14:creationId xmlns:p14="http://schemas.microsoft.com/office/powerpoint/2010/main" val="2375448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Flight Surgeon</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Drafts Medical Analysis Exhibit</a:t>
            </a:r>
          </a:p>
          <a:p>
            <a:pPr>
              <a:lnSpc>
                <a:spcPct val="90000"/>
              </a:lnSpc>
              <a:tabLst>
                <a:tab pos="457200" algn="l"/>
              </a:tabLst>
            </a:pPr>
            <a:r>
              <a:rPr lang="en-US" altLang="en-US" dirty="0"/>
              <a:t>Interprets medical records and autopsy reports</a:t>
            </a:r>
          </a:p>
          <a:p>
            <a:pPr>
              <a:lnSpc>
                <a:spcPct val="90000"/>
              </a:lnSpc>
              <a:tabLst>
                <a:tab pos="457200" algn="l"/>
              </a:tabLst>
            </a:pPr>
            <a:r>
              <a:rPr lang="en-US" altLang="en-US" dirty="0"/>
              <a:t>Aids in human factors analysis</a:t>
            </a:r>
          </a:p>
          <a:p>
            <a:pPr>
              <a:lnSpc>
                <a:spcPct val="90000"/>
              </a:lnSpc>
              <a:tabLst>
                <a:tab pos="457200" algn="l"/>
              </a:tabLst>
            </a:pPr>
            <a:r>
              <a:rPr lang="en-US" altLang="en-US" dirty="0"/>
              <a:t>USAF or USSF aviation (orbital) psychologists / physiologists available </a:t>
            </a:r>
          </a:p>
          <a:p>
            <a:pPr>
              <a:lnSpc>
                <a:spcPct val="90000"/>
              </a:lnSpc>
              <a:tabLst>
                <a:tab pos="457200" algn="l"/>
              </a:tabLst>
            </a:pPr>
            <a:r>
              <a:rPr lang="en-US" altLang="en-US" dirty="0"/>
              <a:t>Participates in interviews </a:t>
            </a:r>
          </a:p>
          <a:p>
            <a:pPr>
              <a:lnSpc>
                <a:spcPct val="90000"/>
              </a:lnSpc>
              <a:tabLst>
                <a:tab pos="457200" algn="l"/>
              </a:tabLst>
            </a:pPr>
            <a:r>
              <a:rPr lang="en-US" altLang="en-US" dirty="0"/>
              <a:t>Reviews 72-hour and 7-day histories</a:t>
            </a:r>
          </a:p>
          <a:p>
            <a:pPr marL="287338" lvl="1">
              <a:lnSpc>
                <a:spcPct val="90000"/>
              </a:lnSpc>
              <a:tabLst>
                <a:tab pos="457200" algn="l"/>
              </a:tabLst>
            </a:pPr>
            <a:r>
              <a:rPr lang="en-US" altLang="en-US" dirty="0"/>
              <a:t>*72-hour and 7-day histories help one to understand a person’s mental, physical, professional, and personal state leading up to the mishap</a:t>
            </a:r>
          </a:p>
          <a:p>
            <a:pPr marL="287338" lvl="1">
              <a:lnSpc>
                <a:spcPct val="90000"/>
              </a:lnSpc>
              <a:tabLst>
                <a:tab pos="457200" algn="l"/>
              </a:tabLst>
            </a:pPr>
            <a:r>
              <a:rPr lang="en-US" altLang="en-US" dirty="0"/>
              <a:t>*Helps determine whether a person was casual in the mishap or not </a:t>
            </a:r>
          </a:p>
          <a:p>
            <a:pPr>
              <a:lnSpc>
                <a:spcPct val="90000"/>
              </a:lnSpc>
              <a:tabLst>
                <a:tab pos="457200" algn="l"/>
              </a:tabLst>
            </a:pPr>
            <a:r>
              <a:rPr lang="en-US" altLang="en-US" dirty="0"/>
              <a:t>Aids in life support investigation</a:t>
            </a:r>
          </a:p>
        </p:txBody>
      </p:sp>
    </p:spTree>
    <p:extLst>
      <p:ext uri="{BB962C8B-B14F-4D97-AF65-F5344CB8AC3E}">
        <p14:creationId xmlns:p14="http://schemas.microsoft.com/office/powerpoint/2010/main" val="2165147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Space Crew Flight Equipment Member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Spacecraft flight equipment / mission expert</a:t>
            </a:r>
          </a:p>
          <a:p>
            <a:pPr>
              <a:lnSpc>
                <a:spcPct val="90000"/>
              </a:lnSpc>
              <a:tabLst>
                <a:tab pos="457200" algn="l"/>
              </a:tabLst>
            </a:pPr>
            <a:r>
              <a:rPr lang="en-US" altLang="en-US" dirty="0"/>
              <a:t>Verifies correct use of and serviceability of life support equipment</a:t>
            </a:r>
          </a:p>
          <a:p>
            <a:pPr>
              <a:lnSpc>
                <a:spcPct val="90000"/>
              </a:lnSpc>
              <a:tabLst>
                <a:tab pos="457200" algn="l"/>
              </a:tabLst>
            </a:pPr>
            <a:r>
              <a:rPr lang="en-US" altLang="en-US" dirty="0"/>
              <a:t>Interviews as required</a:t>
            </a:r>
          </a:p>
          <a:p>
            <a:pPr>
              <a:lnSpc>
                <a:spcPct val="90000"/>
              </a:lnSpc>
              <a:tabLst>
                <a:tab pos="457200" algn="l"/>
              </a:tabLst>
            </a:pPr>
            <a:r>
              <a:rPr lang="en-US" altLang="en-US" dirty="0"/>
              <a:t>HQ AFSEC life support / egress expertise also available</a:t>
            </a:r>
          </a:p>
          <a:p>
            <a:pPr>
              <a:lnSpc>
                <a:spcPct val="90000"/>
              </a:lnSpc>
              <a:tabLst>
                <a:tab pos="457200" algn="l"/>
              </a:tabLst>
            </a:pPr>
            <a:r>
              <a:rPr lang="en-US" altLang="en-US" dirty="0"/>
              <a:t>Primary SIB member if life support equipment or egress system contributed to injury</a:t>
            </a:r>
          </a:p>
          <a:p>
            <a:pPr>
              <a:lnSpc>
                <a:spcPct val="90000"/>
              </a:lnSpc>
              <a:tabLst>
                <a:tab pos="457200" algn="l"/>
              </a:tabLst>
            </a:pPr>
            <a:r>
              <a:rPr lang="en-US" altLang="en-US" dirty="0"/>
              <a:t>*This member may not actually be present in the USSF, so you may need to get help from an air crew flight equipment member from the USAF, if applicable</a:t>
            </a:r>
          </a:p>
        </p:txBody>
      </p:sp>
    </p:spTree>
    <p:extLst>
      <p:ext uri="{BB962C8B-B14F-4D97-AF65-F5344CB8AC3E}">
        <p14:creationId xmlns:p14="http://schemas.microsoft.com/office/powerpoint/2010/main" val="2437685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“Conditional” Primary Member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Launch crew member</a:t>
            </a:r>
          </a:p>
          <a:p>
            <a:pPr>
              <a:lnSpc>
                <a:spcPct val="90000"/>
              </a:lnSpc>
              <a:tabLst>
                <a:tab pos="457200" algn="l"/>
              </a:tabLst>
            </a:pPr>
            <a:r>
              <a:rPr lang="en-US" altLang="en-US" dirty="0"/>
              <a:t>Additional crew or ops floors member, as needed</a:t>
            </a:r>
          </a:p>
          <a:p>
            <a:pPr>
              <a:lnSpc>
                <a:spcPct val="90000"/>
              </a:lnSpc>
              <a:tabLst>
                <a:tab pos="457200" algn="l"/>
              </a:tabLst>
            </a:pPr>
            <a:r>
              <a:rPr lang="en-US" altLang="en-US" dirty="0"/>
              <a:t>Weather Officer</a:t>
            </a:r>
          </a:p>
          <a:p>
            <a:pPr>
              <a:lnSpc>
                <a:spcPct val="90000"/>
              </a:lnSpc>
              <a:tabLst>
                <a:tab pos="457200" algn="l"/>
              </a:tabLst>
            </a:pPr>
            <a:r>
              <a:rPr lang="en-US" altLang="en-US" dirty="0"/>
              <a:t>Weapons or System Safety Manager (EOD)</a:t>
            </a:r>
          </a:p>
          <a:p>
            <a:pPr>
              <a:lnSpc>
                <a:spcPct val="90000"/>
              </a:lnSpc>
              <a:tabLst>
                <a:tab pos="457200" algn="l"/>
              </a:tabLst>
            </a:pPr>
            <a:r>
              <a:rPr lang="en-US" altLang="en-US" dirty="0"/>
              <a:t>Etc. </a:t>
            </a:r>
          </a:p>
        </p:txBody>
      </p:sp>
    </p:spTree>
    <p:extLst>
      <p:ext uri="{BB962C8B-B14F-4D97-AF65-F5344CB8AC3E}">
        <p14:creationId xmlns:p14="http://schemas.microsoft.com/office/powerpoint/2010/main" val="3493312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Secondary Member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Administrative Specialists</a:t>
            </a:r>
          </a:p>
          <a:p>
            <a:pPr>
              <a:lnSpc>
                <a:spcPct val="90000"/>
              </a:lnSpc>
              <a:tabLst>
                <a:tab pos="457200" algn="l"/>
              </a:tabLst>
            </a:pPr>
            <a:r>
              <a:rPr lang="en-US" altLang="en-US" dirty="0"/>
              <a:t>Represent spacecraft program division, testing, or other applicable agencies, if they participate</a:t>
            </a:r>
          </a:p>
          <a:p>
            <a:pPr>
              <a:lnSpc>
                <a:spcPct val="90000"/>
              </a:lnSpc>
              <a:tabLst>
                <a:tab pos="457200" algn="l"/>
              </a:tabLst>
            </a:pPr>
            <a:r>
              <a:rPr lang="en-US" altLang="en-US" dirty="0"/>
              <a:t>Commander’s Representative</a:t>
            </a:r>
          </a:p>
          <a:p>
            <a:pPr>
              <a:lnSpc>
                <a:spcPct val="90000"/>
              </a:lnSpc>
              <a:tabLst>
                <a:tab pos="457200" algn="l"/>
              </a:tabLst>
            </a:pPr>
            <a:r>
              <a:rPr lang="en-US" altLang="en-US" dirty="0"/>
              <a:t>Human Factors Consultant (works for Flight Doc)</a:t>
            </a:r>
          </a:p>
          <a:p>
            <a:pPr>
              <a:lnSpc>
                <a:spcPct val="90000"/>
              </a:lnSpc>
              <a:tabLst>
                <a:tab pos="457200" algn="l"/>
              </a:tabLst>
            </a:pPr>
            <a:r>
              <a:rPr lang="en-US" altLang="en-US" dirty="0"/>
              <a:t>Technical Experts</a:t>
            </a:r>
          </a:p>
        </p:txBody>
      </p:sp>
    </p:spTree>
    <p:extLst>
      <p:ext uri="{BB962C8B-B14F-4D97-AF65-F5344CB8AC3E}">
        <p14:creationId xmlns:p14="http://schemas.microsoft.com/office/powerpoint/2010/main" val="38808682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Recorder</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Office manager and contracting office liaison</a:t>
            </a:r>
          </a:p>
          <a:p>
            <a:pPr>
              <a:lnSpc>
                <a:spcPct val="90000"/>
              </a:lnSpc>
              <a:tabLst>
                <a:tab pos="457200" algn="l"/>
              </a:tabLst>
            </a:pPr>
            <a:r>
              <a:rPr lang="en-US" altLang="en-US" dirty="0"/>
              <a:t>Administrative support</a:t>
            </a:r>
          </a:p>
          <a:p>
            <a:pPr>
              <a:lnSpc>
                <a:spcPct val="90000"/>
              </a:lnSpc>
              <a:tabLst>
                <a:tab pos="457200" algn="l"/>
              </a:tabLst>
            </a:pPr>
            <a:r>
              <a:rPr lang="en-US" altLang="en-US" dirty="0"/>
              <a:t>Transcription supervisor </a:t>
            </a:r>
          </a:p>
          <a:p>
            <a:pPr>
              <a:lnSpc>
                <a:spcPct val="90000"/>
              </a:lnSpc>
              <a:tabLst>
                <a:tab pos="457200" algn="l"/>
              </a:tabLst>
            </a:pPr>
            <a:r>
              <a:rPr lang="en-US" altLang="en-US" dirty="0"/>
              <a:t>Establishes and maintains a filing system (start today!)</a:t>
            </a:r>
          </a:p>
          <a:p>
            <a:pPr>
              <a:lnSpc>
                <a:spcPct val="90000"/>
              </a:lnSpc>
              <a:tabLst>
                <a:tab pos="457200" algn="l"/>
              </a:tabLst>
            </a:pPr>
            <a:r>
              <a:rPr lang="en-US" altLang="en-US" dirty="0"/>
              <a:t>Tracks everyone associated with mishap and investigation </a:t>
            </a:r>
          </a:p>
          <a:p>
            <a:pPr>
              <a:lnSpc>
                <a:spcPct val="90000"/>
              </a:lnSpc>
              <a:tabLst>
                <a:tab pos="457200" algn="l"/>
              </a:tabLst>
            </a:pPr>
            <a:r>
              <a:rPr lang="en-US" altLang="en-US" i="1" dirty="0"/>
              <a:t>Secondary</a:t>
            </a:r>
            <a:r>
              <a:rPr lang="en-US" altLang="en-US" dirty="0"/>
              <a:t> member</a:t>
            </a:r>
          </a:p>
          <a:p>
            <a:pPr>
              <a:lnSpc>
                <a:spcPct val="90000"/>
              </a:lnSpc>
              <a:tabLst>
                <a:tab pos="457200" algn="l"/>
              </a:tabLst>
            </a:pPr>
            <a:r>
              <a:rPr lang="en-US" altLang="en-US" dirty="0"/>
              <a:t>Non-voting</a:t>
            </a:r>
          </a:p>
          <a:p>
            <a:pPr>
              <a:lnSpc>
                <a:spcPct val="90000"/>
              </a:lnSpc>
              <a:tabLst>
                <a:tab pos="457200" algn="l"/>
              </a:tabLst>
            </a:pPr>
            <a:r>
              <a:rPr lang="en-US" altLang="en-US" dirty="0"/>
              <a:t>Backbone of investigation!!</a:t>
            </a:r>
          </a:p>
        </p:txBody>
      </p:sp>
    </p:spTree>
    <p:extLst>
      <p:ext uri="{BB962C8B-B14F-4D97-AF65-F5344CB8AC3E}">
        <p14:creationId xmlns:p14="http://schemas.microsoft.com/office/powerpoint/2010/main" val="4230177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Members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Who is doing what?</a:t>
            </a:r>
          </a:p>
          <a:p>
            <a:pPr>
              <a:lnSpc>
                <a:spcPct val="90000"/>
              </a:lnSpc>
              <a:tabLst>
                <a:tab pos="457200" algn="l"/>
              </a:tabLst>
            </a:pPr>
            <a:r>
              <a:rPr lang="en-US" altLang="en-US" dirty="0"/>
              <a:t>Board President:</a:t>
            </a:r>
          </a:p>
          <a:p>
            <a:pPr lvl="1">
              <a:lnSpc>
                <a:spcPct val="90000"/>
              </a:lnSpc>
              <a:tabLst>
                <a:tab pos="457200" algn="l"/>
              </a:tabLst>
            </a:pPr>
            <a:r>
              <a:rPr lang="en-US" altLang="en-US" dirty="0"/>
              <a:t>Chairs the daily meetings</a:t>
            </a:r>
          </a:p>
          <a:p>
            <a:pPr lvl="1">
              <a:lnSpc>
                <a:spcPct val="90000"/>
              </a:lnSpc>
              <a:tabLst>
                <a:tab pos="457200" algn="l"/>
              </a:tabLst>
            </a:pPr>
            <a:r>
              <a:rPr lang="en-US" altLang="en-US" dirty="0"/>
              <a:t>Works on the convening authority brief, </a:t>
            </a:r>
          </a:p>
          <a:p>
            <a:pPr lvl="1">
              <a:lnSpc>
                <a:spcPct val="90000"/>
              </a:lnSpc>
              <a:tabLst>
                <a:tab pos="457200" algn="l"/>
              </a:tabLst>
            </a:pPr>
            <a:r>
              <a:rPr lang="en-US" altLang="en-US" dirty="0"/>
              <a:t>Supervises witness interviews</a:t>
            </a:r>
          </a:p>
          <a:p>
            <a:pPr lvl="1">
              <a:lnSpc>
                <a:spcPct val="90000"/>
              </a:lnSpc>
              <a:tabLst>
                <a:tab pos="457200" algn="l"/>
              </a:tabLst>
            </a:pPr>
            <a:r>
              <a:rPr lang="en-US" altLang="en-US" dirty="0"/>
              <a:t>Quality checks witness interviews,</a:t>
            </a:r>
          </a:p>
          <a:p>
            <a:pPr lvl="1">
              <a:lnSpc>
                <a:spcPct val="90000"/>
              </a:lnSpc>
              <a:tabLst>
                <a:tab pos="457200" algn="l"/>
              </a:tabLst>
            </a:pPr>
            <a:r>
              <a:rPr lang="en-US" altLang="en-US" dirty="0"/>
              <a:t>Serves as the MAJCOM / FLDCOM / Delta liaison for problems</a:t>
            </a:r>
          </a:p>
          <a:p>
            <a:pPr lvl="1">
              <a:lnSpc>
                <a:spcPct val="90000"/>
              </a:lnSpc>
              <a:tabLst>
                <a:tab pos="457200" algn="l"/>
              </a:tabLst>
            </a:pPr>
            <a:r>
              <a:rPr lang="en-US" altLang="en-US" dirty="0"/>
              <a:t>Works with the Delta Safety Office for mishap site issues</a:t>
            </a:r>
          </a:p>
          <a:p>
            <a:pPr>
              <a:lnSpc>
                <a:spcPct val="90000"/>
              </a:lnSpc>
              <a:tabLst>
                <a:tab pos="457200" algn="l"/>
              </a:tabLst>
            </a:pPr>
            <a:r>
              <a:rPr lang="en-US" altLang="en-US" dirty="0"/>
              <a:t>Investigating Officer:</a:t>
            </a:r>
          </a:p>
          <a:p>
            <a:pPr lvl="1">
              <a:lnSpc>
                <a:spcPct val="90000"/>
              </a:lnSpc>
              <a:tabLst>
                <a:tab pos="457200" algn="l"/>
              </a:tabLst>
            </a:pPr>
            <a:r>
              <a:rPr lang="en-US" altLang="en-US" dirty="0"/>
              <a:t>Running day-to-day activities of the investigation</a:t>
            </a:r>
          </a:p>
          <a:p>
            <a:pPr lvl="1">
              <a:lnSpc>
                <a:spcPct val="90000"/>
              </a:lnSpc>
              <a:tabLst>
                <a:tab pos="457200" algn="l"/>
              </a:tabLst>
            </a:pPr>
            <a:r>
              <a:rPr lang="en-US" altLang="en-US" dirty="0"/>
              <a:t>Keeps the SIB focused</a:t>
            </a:r>
          </a:p>
        </p:txBody>
      </p:sp>
    </p:spTree>
    <p:extLst>
      <p:ext uri="{BB962C8B-B14F-4D97-AF65-F5344CB8AC3E}">
        <p14:creationId xmlns:p14="http://schemas.microsoft.com/office/powerpoint/2010/main" val="3084318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Members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Who is doing what?</a:t>
            </a:r>
          </a:p>
          <a:p>
            <a:pPr>
              <a:lnSpc>
                <a:spcPct val="90000"/>
              </a:lnSpc>
              <a:tabLst>
                <a:tab pos="457200" algn="l"/>
              </a:tabLst>
            </a:pPr>
            <a:r>
              <a:rPr lang="en-US" altLang="en-US" dirty="0"/>
              <a:t>Primary Members</a:t>
            </a:r>
          </a:p>
          <a:p>
            <a:pPr lvl="1">
              <a:lnSpc>
                <a:spcPct val="90000"/>
              </a:lnSpc>
              <a:tabLst>
                <a:tab pos="457200" algn="l"/>
              </a:tabLst>
            </a:pPr>
            <a:r>
              <a:rPr lang="en-US" altLang="en-US" dirty="0"/>
              <a:t>Conduct witness interviews</a:t>
            </a:r>
          </a:p>
          <a:p>
            <a:pPr lvl="1">
              <a:lnSpc>
                <a:spcPct val="90000"/>
              </a:lnSpc>
              <a:tabLst>
                <a:tab pos="457200" algn="l"/>
              </a:tabLst>
            </a:pPr>
            <a:r>
              <a:rPr lang="en-US" altLang="en-US" dirty="0"/>
              <a:t>Quality check witness interviews</a:t>
            </a:r>
          </a:p>
          <a:p>
            <a:pPr lvl="1">
              <a:lnSpc>
                <a:spcPct val="90000"/>
              </a:lnSpc>
              <a:tabLst>
                <a:tab pos="457200" algn="l"/>
              </a:tabLst>
            </a:pPr>
            <a:r>
              <a:rPr lang="en-US" altLang="en-US" dirty="0"/>
              <a:t>Review and analyze investigation data</a:t>
            </a:r>
          </a:p>
          <a:p>
            <a:pPr lvl="1">
              <a:lnSpc>
                <a:spcPct val="90000"/>
              </a:lnSpc>
              <a:tabLst>
                <a:tab pos="457200" algn="l"/>
              </a:tabLst>
            </a:pPr>
            <a:r>
              <a:rPr lang="en-US" altLang="en-US" dirty="0"/>
              <a:t>Write the investigation report</a:t>
            </a:r>
          </a:p>
          <a:p>
            <a:pPr>
              <a:lnSpc>
                <a:spcPct val="90000"/>
              </a:lnSpc>
              <a:tabLst>
                <a:tab pos="457200" algn="l"/>
              </a:tabLst>
            </a:pPr>
            <a:r>
              <a:rPr lang="en-US" altLang="en-US" dirty="0"/>
              <a:t>Contractor Representative</a:t>
            </a:r>
          </a:p>
          <a:p>
            <a:pPr lvl="1">
              <a:lnSpc>
                <a:spcPct val="90000"/>
              </a:lnSpc>
              <a:tabLst>
                <a:tab pos="457200" algn="l"/>
              </a:tabLst>
            </a:pPr>
            <a:r>
              <a:rPr lang="en-US" altLang="en-US" dirty="0"/>
              <a:t>Equipment teardown</a:t>
            </a:r>
          </a:p>
          <a:p>
            <a:pPr lvl="1">
              <a:lnSpc>
                <a:spcPct val="90000"/>
              </a:lnSpc>
              <a:tabLst>
                <a:tab pos="457200" algn="l"/>
              </a:tabLst>
            </a:pPr>
            <a:r>
              <a:rPr lang="en-US" altLang="en-US" dirty="0"/>
              <a:t>Prepares reports on the results of equipment teardown</a:t>
            </a:r>
          </a:p>
          <a:p>
            <a:pPr>
              <a:lnSpc>
                <a:spcPct val="90000"/>
              </a:lnSpc>
              <a:tabLst>
                <a:tab pos="457200" algn="l"/>
              </a:tabLst>
            </a:pPr>
            <a:r>
              <a:rPr lang="en-US" altLang="en-US" dirty="0"/>
              <a:t>HQ AFSEC Representative:</a:t>
            </a:r>
          </a:p>
          <a:p>
            <a:pPr lvl="1">
              <a:lnSpc>
                <a:spcPct val="90000"/>
              </a:lnSpc>
              <a:tabLst>
                <a:tab pos="457200" algn="l"/>
              </a:tabLst>
            </a:pPr>
            <a:r>
              <a:rPr lang="en-US" altLang="en-US" dirty="0"/>
              <a:t>Helping the investigation officer run and manage the investigation</a:t>
            </a:r>
          </a:p>
        </p:txBody>
      </p:sp>
    </p:spTree>
    <p:extLst>
      <p:ext uri="{BB962C8B-B14F-4D97-AF65-F5344CB8AC3E}">
        <p14:creationId xmlns:p14="http://schemas.microsoft.com/office/powerpoint/2010/main" val="10964236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Members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Who is doing what?</a:t>
            </a:r>
          </a:p>
          <a:p>
            <a:pPr>
              <a:lnSpc>
                <a:spcPct val="90000"/>
              </a:lnSpc>
              <a:tabLst>
                <a:tab pos="457200" algn="l"/>
              </a:tabLst>
            </a:pPr>
            <a:r>
              <a:rPr lang="en-US" altLang="en-US" dirty="0"/>
              <a:t>Recorder:</a:t>
            </a:r>
          </a:p>
          <a:p>
            <a:pPr lvl="1">
              <a:lnSpc>
                <a:spcPct val="90000"/>
              </a:lnSpc>
              <a:tabLst>
                <a:tab pos="457200" algn="l"/>
              </a:tabLst>
            </a:pPr>
            <a:r>
              <a:rPr lang="en-US" altLang="en-US" dirty="0"/>
              <a:t>Keeps the administrative side of the investigation running smoothly</a:t>
            </a:r>
          </a:p>
          <a:p>
            <a:pPr lvl="1">
              <a:lnSpc>
                <a:spcPct val="90000"/>
              </a:lnSpc>
              <a:tabLst>
                <a:tab pos="457200" algn="l"/>
              </a:tabLst>
            </a:pPr>
            <a:r>
              <a:rPr lang="en-US" altLang="en-US" dirty="0"/>
              <a:t>Ensure interviews are transcribed</a:t>
            </a:r>
          </a:p>
          <a:p>
            <a:pPr lvl="1">
              <a:lnSpc>
                <a:spcPct val="90000"/>
              </a:lnSpc>
              <a:tabLst>
                <a:tab pos="457200" algn="l"/>
              </a:tabLst>
            </a:pPr>
            <a:r>
              <a:rPr lang="en-US" altLang="en-US" dirty="0"/>
              <a:t>Etc. </a:t>
            </a:r>
          </a:p>
          <a:p>
            <a:pPr>
              <a:lnSpc>
                <a:spcPct val="90000"/>
              </a:lnSpc>
              <a:tabLst>
                <a:tab pos="457200" algn="l"/>
              </a:tabLst>
            </a:pPr>
            <a:r>
              <a:rPr lang="en-US" altLang="en-US" dirty="0"/>
              <a:t>Secondary Members:</a:t>
            </a:r>
          </a:p>
          <a:p>
            <a:pPr lvl="1">
              <a:lnSpc>
                <a:spcPct val="90000"/>
              </a:lnSpc>
              <a:tabLst>
                <a:tab pos="457200" algn="l"/>
              </a:tabLst>
            </a:pPr>
            <a:r>
              <a:rPr lang="en-US" altLang="en-US" dirty="0"/>
              <a:t>Serve as administrative specialists</a:t>
            </a:r>
          </a:p>
          <a:p>
            <a:pPr lvl="1">
              <a:lnSpc>
                <a:spcPct val="90000"/>
              </a:lnSpc>
              <a:tabLst>
                <a:tab pos="457200" algn="l"/>
              </a:tabLst>
            </a:pPr>
            <a:r>
              <a:rPr lang="en-US" altLang="en-US" dirty="0"/>
              <a:t>Represent spacecraft program division, testing, or other applicable agencies, if they participate</a:t>
            </a:r>
          </a:p>
          <a:p>
            <a:pPr lvl="1">
              <a:lnSpc>
                <a:spcPct val="90000"/>
              </a:lnSpc>
              <a:tabLst>
                <a:tab pos="457200" algn="l"/>
              </a:tabLst>
            </a:pPr>
            <a:r>
              <a:rPr lang="en-US" altLang="en-US" dirty="0"/>
              <a:t>Serve as the commander’s representative</a:t>
            </a:r>
          </a:p>
          <a:p>
            <a:pPr lvl="1">
              <a:lnSpc>
                <a:spcPct val="90000"/>
              </a:lnSpc>
              <a:tabLst>
                <a:tab pos="457200" algn="l"/>
              </a:tabLst>
            </a:pPr>
            <a:r>
              <a:rPr lang="en-US" altLang="en-US" dirty="0"/>
              <a:t>Serve as a Human Factors consultant (work with the Flight doc)</a:t>
            </a:r>
          </a:p>
          <a:p>
            <a:pPr lvl="1">
              <a:lnSpc>
                <a:spcPct val="90000"/>
              </a:lnSpc>
              <a:tabLst>
                <a:tab pos="457200" algn="l"/>
              </a:tabLst>
            </a:pPr>
            <a:r>
              <a:rPr lang="en-US" altLang="en-US" dirty="0"/>
              <a:t>Provide technical expertise</a:t>
            </a:r>
          </a:p>
          <a:p>
            <a:pPr lvl="1">
              <a:lnSpc>
                <a:spcPct val="90000"/>
              </a:lnSpc>
              <a:tabLst>
                <a:tab pos="457200" algn="l"/>
              </a:tabLst>
            </a:pPr>
            <a:endParaRPr lang="en-US" altLang="en-US" dirty="0"/>
          </a:p>
        </p:txBody>
      </p:sp>
    </p:spTree>
    <p:extLst>
      <p:ext uri="{BB962C8B-B14F-4D97-AF65-F5344CB8AC3E}">
        <p14:creationId xmlns:p14="http://schemas.microsoft.com/office/powerpoint/2010/main" val="3318825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Members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Will work solely for the Convening Authority while accomplishing the requirements outlined in (DAFI91-204, Paragraph 2.10.)</a:t>
            </a:r>
          </a:p>
          <a:p>
            <a:pPr lvl="1">
              <a:lnSpc>
                <a:spcPct val="90000"/>
              </a:lnSpc>
              <a:tabLst>
                <a:tab pos="457200" algn="l"/>
              </a:tabLst>
            </a:pPr>
            <a:r>
              <a:rPr lang="en-US" altLang="en-US" dirty="0"/>
              <a:t>DAFI91-204, </a:t>
            </a:r>
            <a:r>
              <a:rPr lang="en-US" altLang="en-US" i="1" dirty="0"/>
              <a:t>Safety Investigations And Reports</a:t>
            </a:r>
          </a:p>
          <a:p>
            <a:pPr lvl="1"/>
            <a:r>
              <a:rPr lang="en-US" altLang="en-US" dirty="0"/>
              <a:t>(D)AFMAN91-222, </a:t>
            </a:r>
            <a:r>
              <a:rPr lang="en-US" altLang="en-US" i="1" dirty="0"/>
              <a:t>Space Safety Investigations And Reports</a:t>
            </a:r>
          </a:p>
          <a:p>
            <a:pPr lvl="1"/>
            <a:r>
              <a:rPr lang="en-US" altLang="en-US" dirty="0"/>
              <a:t>MAJCOM / FLDCOM Manuals or Supplements</a:t>
            </a:r>
          </a:p>
        </p:txBody>
      </p:sp>
    </p:spTree>
    <p:extLst>
      <p:ext uri="{BB962C8B-B14F-4D97-AF65-F5344CB8AC3E}">
        <p14:creationId xmlns:p14="http://schemas.microsoft.com/office/powerpoint/2010/main" val="1984777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Safety Investigation Board</a:t>
            </a:r>
          </a:p>
        </p:txBody>
      </p:sp>
    </p:spTree>
    <p:extLst>
      <p:ext uri="{BB962C8B-B14F-4D97-AF65-F5344CB8AC3E}">
        <p14:creationId xmlns:p14="http://schemas.microsoft.com/office/powerpoint/2010/main" val="2627493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Getting Started</a:t>
            </a:r>
          </a:p>
        </p:txBody>
      </p:sp>
    </p:spTree>
    <p:extLst>
      <p:ext uri="{BB962C8B-B14F-4D97-AF65-F5344CB8AC3E}">
        <p14:creationId xmlns:p14="http://schemas.microsoft.com/office/powerpoint/2010/main" val="22913434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Getting Started - Overview</a:t>
            </a:r>
          </a:p>
        </p:txBody>
      </p:sp>
      <p:sp>
        <p:nvSpPr>
          <p:cNvPr id="8" name="Content Placeholder 1"/>
          <p:cNvSpPr>
            <a:spLocks noGrp="1"/>
          </p:cNvSpPr>
          <p:nvPr>
            <p:ph idx="1"/>
          </p:nvPr>
        </p:nvSpPr>
        <p:spPr>
          <a:xfrm>
            <a:off x="368301" y="1504950"/>
            <a:ext cx="11197167" cy="4743450"/>
          </a:xfrm>
        </p:spPr>
        <p:txBody>
          <a:bodyPr/>
          <a:lstStyle/>
          <a:p>
            <a:r>
              <a:rPr lang="en-US" altLang="en-US" dirty="0"/>
              <a:t>Brief all SIB members on the concepts of Privilege and Non-Privilege data</a:t>
            </a:r>
          </a:p>
          <a:p>
            <a:r>
              <a:rPr lang="en-US" altLang="en-US" dirty="0"/>
              <a:t>The recorder will start a Filing System </a:t>
            </a:r>
            <a:r>
              <a:rPr lang="en-US" altLang="en-US" i="1" dirty="0"/>
              <a:t>immediately</a:t>
            </a:r>
            <a:r>
              <a:rPr lang="en-US" altLang="en-US" dirty="0"/>
              <a:t> to manage evidence collected during the investigation</a:t>
            </a:r>
          </a:p>
          <a:p>
            <a:r>
              <a:rPr lang="en-US" altLang="en-US" dirty="0"/>
              <a:t>Overwhelming volumes of paper and/or other evidence will be collected by the ISB and SIB</a:t>
            </a:r>
          </a:p>
          <a:p>
            <a:r>
              <a:rPr lang="en-US" altLang="en-US" dirty="0"/>
              <a:t>The recorder can use filing cabinets and/or a digital file plan to manage files</a:t>
            </a:r>
          </a:p>
          <a:p>
            <a:r>
              <a:rPr lang="en-US" altLang="en-US" dirty="0"/>
              <a:t>Utilize the existing file plan located in the SIB Go-Package to store the following data:</a:t>
            </a:r>
          </a:p>
          <a:p>
            <a:pPr lvl="1"/>
            <a:r>
              <a:rPr lang="en-US" altLang="en-US" dirty="0"/>
              <a:t>Design, maintenance, spacecraft, radar records</a:t>
            </a:r>
          </a:p>
          <a:p>
            <a:pPr lvl="1"/>
            <a:r>
              <a:rPr lang="en-US" altLang="en-US" dirty="0"/>
              <a:t>Medical records</a:t>
            </a:r>
          </a:p>
          <a:p>
            <a:pPr lvl="1"/>
            <a:r>
              <a:rPr lang="en-US" altLang="en-US" dirty="0"/>
              <a:t>Any courtesy visits to the Wing/CC or Delta/CC by the Board President or Investigation Officer</a:t>
            </a:r>
          </a:p>
          <a:p>
            <a:pPr marL="282575" lvl="1"/>
            <a:r>
              <a:rPr lang="en-US" altLang="en-US" dirty="0"/>
              <a:t>Don’t make any new folders or expand existing folders unless needed</a:t>
            </a:r>
          </a:p>
        </p:txBody>
      </p:sp>
    </p:spTree>
    <p:extLst>
      <p:ext uri="{BB962C8B-B14F-4D97-AF65-F5344CB8AC3E}">
        <p14:creationId xmlns:p14="http://schemas.microsoft.com/office/powerpoint/2010/main" val="26304961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Getting Started – File Plan</a:t>
            </a:r>
          </a:p>
        </p:txBody>
      </p:sp>
      <p:sp>
        <p:nvSpPr>
          <p:cNvPr id="6" name="TextBox 3"/>
          <p:cNvSpPr txBox="1">
            <a:spLocks noChangeArrowheads="1"/>
          </p:cNvSpPr>
          <p:nvPr/>
        </p:nvSpPr>
        <p:spPr bwMode="auto">
          <a:xfrm>
            <a:off x="3980169" y="1494613"/>
            <a:ext cx="4256293" cy="10156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a:lstStyle>
          <a:p>
            <a:pPr algn="ctr" eaLnBrk="1" hangingPunct="1">
              <a:spcBef>
                <a:spcPct val="0"/>
              </a:spcBef>
              <a:buClrTx/>
              <a:buSzTx/>
              <a:buFontTx/>
              <a:buNone/>
            </a:pPr>
            <a:r>
              <a:rPr lang="en-US" altLang="en-US" sz="2000" b="1" dirty="0">
                <a:cs typeface="Arial" panose="020B0604020202020204" pitchFamily="34" charset="0"/>
              </a:rPr>
              <a:t>Start an Electronic Files Plan</a:t>
            </a:r>
          </a:p>
          <a:p>
            <a:pPr algn="ctr" eaLnBrk="1" hangingPunct="1">
              <a:spcBef>
                <a:spcPct val="0"/>
              </a:spcBef>
              <a:buClrTx/>
              <a:buSzTx/>
            </a:pPr>
            <a:r>
              <a:rPr lang="en-US" altLang="en-US" sz="2000" b="1" dirty="0">
                <a:cs typeface="Arial" panose="020B0604020202020204" pitchFamily="34" charset="0"/>
              </a:rPr>
              <a:t>One Folder for Each Exhibit</a:t>
            </a:r>
          </a:p>
          <a:p>
            <a:pPr algn="ctr" eaLnBrk="1" hangingPunct="1">
              <a:spcBef>
                <a:spcPct val="0"/>
              </a:spcBef>
              <a:buClrTx/>
              <a:buSzTx/>
            </a:pPr>
            <a:r>
              <a:rPr lang="en-US" altLang="en-US" sz="2000" b="1" dirty="0">
                <a:cs typeface="Arial" panose="020B0604020202020204" pitchFamily="34" charset="0"/>
              </a:rPr>
              <a:t>One Folder for Each SIB Member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l="19606" t="28741" r="71118" b="49904"/>
          <a:stretch>
            <a:fillRect/>
          </a:stretch>
        </p:blipFill>
        <p:spPr bwMode="auto">
          <a:xfrm>
            <a:off x="6344443" y="2785689"/>
            <a:ext cx="4030663" cy="32019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rcRect l="19507" t="28549" r="71776" b="51717"/>
          <a:stretch>
            <a:fillRect/>
          </a:stretch>
        </p:blipFill>
        <p:spPr bwMode="auto">
          <a:xfrm>
            <a:off x="1816893" y="2785689"/>
            <a:ext cx="4098925" cy="32019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608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Getting Started – IT Requirements</a:t>
            </a:r>
          </a:p>
        </p:txBody>
      </p:sp>
      <p:sp>
        <p:nvSpPr>
          <p:cNvPr id="8" name="Content Placeholder 1"/>
          <p:cNvSpPr>
            <a:spLocks noGrp="1"/>
          </p:cNvSpPr>
          <p:nvPr>
            <p:ph idx="1"/>
          </p:nvPr>
        </p:nvSpPr>
        <p:spPr>
          <a:xfrm>
            <a:off x="368301" y="1504950"/>
            <a:ext cx="11197167" cy="4743450"/>
          </a:xfrm>
        </p:spPr>
        <p:txBody>
          <a:bodyPr/>
          <a:lstStyle/>
          <a:p>
            <a:r>
              <a:rPr lang="en-US" altLang="en-US" dirty="0"/>
              <a:t>Computer support equipment required:</a:t>
            </a:r>
          </a:p>
          <a:p>
            <a:pPr lvl="1"/>
            <a:r>
              <a:rPr lang="en-US" altLang="en-US" dirty="0"/>
              <a:t>One computer per SIB member</a:t>
            </a:r>
          </a:p>
          <a:p>
            <a:pPr lvl="1"/>
            <a:r>
              <a:rPr lang="en-US" altLang="en-US" dirty="0"/>
              <a:t>A high-capacity scanner </a:t>
            </a:r>
          </a:p>
          <a:p>
            <a:pPr lvl="1"/>
            <a:r>
              <a:rPr lang="en-US" altLang="en-US" dirty="0"/>
              <a:t>A photo capable copier</a:t>
            </a:r>
          </a:p>
          <a:p>
            <a:r>
              <a:rPr lang="en-US" altLang="en-US" dirty="0"/>
              <a:t>SIB Drives</a:t>
            </a:r>
          </a:p>
          <a:p>
            <a:pPr lvl="1"/>
            <a:r>
              <a:rPr lang="en-US" altLang="en-US" dirty="0"/>
              <a:t>Limited access shared drive on the server</a:t>
            </a:r>
          </a:p>
          <a:p>
            <a:pPr lvl="1"/>
            <a:r>
              <a:rPr lang="en-US" altLang="en-US" dirty="0"/>
              <a:t>SIB LAN</a:t>
            </a:r>
          </a:p>
          <a:p>
            <a:r>
              <a:rPr lang="en-US" altLang="en-US" dirty="0"/>
              <a:t>Internet access</a:t>
            </a:r>
          </a:p>
          <a:p>
            <a:r>
              <a:rPr lang="en-US" altLang="en-US" dirty="0"/>
              <a:t>24/7 computer support from the IT shop</a:t>
            </a:r>
          </a:p>
          <a:p>
            <a:r>
              <a:rPr lang="en-US" altLang="en-US" dirty="0"/>
              <a:t>Back-up your working files </a:t>
            </a:r>
            <a:r>
              <a:rPr lang="en-US" altLang="en-US" i="1" dirty="0"/>
              <a:t>daily</a:t>
            </a:r>
            <a:r>
              <a:rPr lang="en-US" altLang="en-US" dirty="0"/>
              <a:t> </a:t>
            </a:r>
          </a:p>
          <a:p>
            <a:pPr lvl="1"/>
            <a:r>
              <a:rPr lang="en-US" altLang="en-US" dirty="0"/>
              <a:t>This duty belongs to the Recorder</a:t>
            </a:r>
          </a:p>
        </p:txBody>
      </p:sp>
    </p:spTree>
    <p:extLst>
      <p:ext uri="{BB962C8B-B14F-4D97-AF65-F5344CB8AC3E}">
        <p14:creationId xmlns:p14="http://schemas.microsoft.com/office/powerpoint/2010/main" val="1872615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AFSAS Accounts</a:t>
            </a:r>
          </a:p>
        </p:txBody>
      </p:sp>
      <p:sp>
        <p:nvSpPr>
          <p:cNvPr id="8" name="Content Placeholder 1"/>
          <p:cNvSpPr>
            <a:spLocks noGrp="1"/>
          </p:cNvSpPr>
          <p:nvPr>
            <p:ph idx="1"/>
          </p:nvPr>
        </p:nvSpPr>
        <p:spPr>
          <a:xfrm>
            <a:off x="368301" y="1504950"/>
            <a:ext cx="11197167" cy="4743450"/>
          </a:xfrm>
        </p:spPr>
        <p:txBody>
          <a:bodyPr/>
          <a:lstStyle/>
          <a:p>
            <a:r>
              <a:rPr lang="en-US" altLang="en-US" dirty="0"/>
              <a:t>All Primary SIB members need an AFSAS account </a:t>
            </a:r>
          </a:p>
          <a:p>
            <a:r>
              <a:rPr lang="en-US" altLang="en-US" dirty="0"/>
              <a:t>At the BPs discretion, Secondary members may also have AFSAS accounts</a:t>
            </a:r>
          </a:p>
          <a:p>
            <a:r>
              <a:rPr lang="en-US" altLang="en-US" dirty="0"/>
              <a:t>Start with the WG/SE or Delta/SE rep for help in establishing accounts, may have to contact the MAJCOM/SE or FLDCOM/SE to accelerate approval</a:t>
            </a:r>
          </a:p>
          <a:p>
            <a:r>
              <a:rPr lang="en-US" altLang="en-US" dirty="0"/>
              <a:t>Make sure all Primary Members have elevated access and the proper roles</a:t>
            </a:r>
          </a:p>
          <a:p>
            <a:r>
              <a:rPr lang="en-US" altLang="en-US" dirty="0"/>
              <a:t>All members will use individual accounts for entering their data in AFSAS</a:t>
            </a:r>
          </a:p>
          <a:p>
            <a:r>
              <a:rPr lang="en-US" altLang="en-US" dirty="0"/>
              <a:t>Download the SIB Support Go-Package from AFSAS to use as a reference</a:t>
            </a:r>
          </a:p>
        </p:txBody>
      </p:sp>
    </p:spTree>
    <p:extLst>
      <p:ext uri="{BB962C8B-B14F-4D97-AF65-F5344CB8AC3E}">
        <p14:creationId xmlns:p14="http://schemas.microsoft.com/office/powerpoint/2010/main" val="2789599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Getting Organized to Investigate</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Review known circumstances of the mishap with the SIB</a:t>
            </a:r>
          </a:p>
          <a:p>
            <a:pPr lvl="1">
              <a:lnSpc>
                <a:spcPct val="90000"/>
              </a:lnSpc>
              <a:defRPr/>
            </a:pPr>
            <a:r>
              <a:rPr lang="en-US" altLang="en-US" dirty="0"/>
              <a:t>Listen as a group to ISB interviews</a:t>
            </a:r>
          </a:p>
          <a:p>
            <a:pPr lvl="1">
              <a:lnSpc>
                <a:spcPct val="90000"/>
              </a:lnSpc>
              <a:defRPr/>
            </a:pPr>
            <a:r>
              <a:rPr lang="en-US" altLang="en-US" dirty="0"/>
              <a:t>Review written interviews from the ISB</a:t>
            </a:r>
          </a:p>
          <a:p>
            <a:pPr lvl="1">
              <a:lnSpc>
                <a:spcPct val="90000"/>
              </a:lnSpc>
              <a:defRPr/>
            </a:pPr>
            <a:r>
              <a:rPr lang="en-US" altLang="en-US" dirty="0"/>
              <a:t>Set up a “re-interview” or “need to interview” list and schedule those interviews</a:t>
            </a:r>
          </a:p>
          <a:p>
            <a:pPr lvl="1">
              <a:lnSpc>
                <a:spcPct val="90000"/>
              </a:lnSpc>
              <a:defRPr/>
            </a:pPr>
            <a:r>
              <a:rPr lang="en-US" altLang="en-US" dirty="0"/>
              <a:t>Review “products” (physical or digital) received from ISB</a:t>
            </a:r>
          </a:p>
          <a:p>
            <a:pPr>
              <a:lnSpc>
                <a:spcPct val="90000"/>
              </a:lnSpc>
            </a:pPr>
            <a:r>
              <a:rPr lang="en-US" altLang="en-US" dirty="0"/>
              <a:t>Develop an office “game plan” </a:t>
            </a:r>
          </a:p>
          <a:p>
            <a:pPr lvl="1">
              <a:lnSpc>
                <a:spcPct val="90000"/>
              </a:lnSpc>
              <a:defRPr/>
            </a:pPr>
            <a:r>
              <a:rPr lang="en-US" altLang="en-US" dirty="0"/>
              <a:t>Files, a meeting schedule, what we know and what we need to know, etc.</a:t>
            </a:r>
          </a:p>
          <a:p>
            <a:pPr>
              <a:lnSpc>
                <a:spcPct val="90000"/>
              </a:lnSpc>
            </a:pPr>
            <a:r>
              <a:rPr lang="en-US" altLang="en-US" dirty="0"/>
              <a:t>Develop a mishap site “game plan”</a:t>
            </a:r>
          </a:p>
          <a:p>
            <a:pPr>
              <a:lnSpc>
                <a:spcPct val="90000"/>
              </a:lnSpc>
            </a:pPr>
            <a:r>
              <a:rPr lang="en-US" altLang="en-US" dirty="0"/>
              <a:t>What sort of technical assistance should be requested</a:t>
            </a:r>
          </a:p>
          <a:p>
            <a:pPr>
              <a:lnSpc>
                <a:spcPct val="90000"/>
              </a:lnSpc>
            </a:pPr>
            <a:r>
              <a:rPr lang="en-US" altLang="en-US" dirty="0"/>
              <a:t>Get copies of:</a:t>
            </a:r>
          </a:p>
          <a:p>
            <a:pPr lvl="1">
              <a:lnSpc>
                <a:spcPct val="90000"/>
              </a:lnSpc>
              <a:defRPr/>
            </a:pPr>
            <a:r>
              <a:rPr lang="en-US" altLang="en-US" dirty="0"/>
              <a:t>DAFI 91-204 </a:t>
            </a:r>
            <a:r>
              <a:rPr lang="en-US" altLang="en-US" i="1" dirty="0"/>
              <a:t>Safety Investigation and Reports</a:t>
            </a:r>
          </a:p>
          <a:p>
            <a:pPr lvl="1">
              <a:lnSpc>
                <a:spcPct val="90000"/>
              </a:lnSpc>
              <a:defRPr/>
            </a:pPr>
            <a:r>
              <a:rPr lang="en-US" altLang="en-US" dirty="0"/>
              <a:t>(D)AFMAN91-222, </a:t>
            </a:r>
            <a:r>
              <a:rPr lang="en-US" altLang="en-US" i="1" dirty="0"/>
              <a:t>Space Safety Investigations And Reports</a:t>
            </a:r>
          </a:p>
          <a:p>
            <a:pPr lvl="1">
              <a:lnSpc>
                <a:spcPct val="90000"/>
              </a:lnSpc>
              <a:defRPr/>
            </a:pPr>
            <a:r>
              <a:rPr lang="en-US" altLang="en-US" dirty="0"/>
              <a:t>MAJCOM / FLDCOM Manuals or Supplements</a:t>
            </a:r>
          </a:p>
        </p:txBody>
      </p:sp>
    </p:spTree>
    <p:extLst>
      <p:ext uri="{BB962C8B-B14F-4D97-AF65-F5344CB8AC3E}">
        <p14:creationId xmlns:p14="http://schemas.microsoft.com/office/powerpoint/2010/main" val="732051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Getting Organized Protecting Privileged</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Enter the Mishap Report into AFSAS</a:t>
            </a:r>
          </a:p>
          <a:p>
            <a:pPr>
              <a:lnSpc>
                <a:spcPct val="90000"/>
              </a:lnSpc>
            </a:pPr>
            <a:r>
              <a:rPr lang="en-US" altLang="en-US" dirty="0"/>
              <a:t>Electronic files</a:t>
            </a:r>
          </a:p>
          <a:p>
            <a:pPr>
              <a:lnSpc>
                <a:spcPct val="90000"/>
              </a:lnSpc>
            </a:pPr>
            <a:r>
              <a:rPr lang="en-US" altLang="en-US" dirty="0"/>
              <a:t>Don’t transfer outside of the Safety Investigation Board firewall unless:</a:t>
            </a:r>
          </a:p>
          <a:p>
            <a:pPr lvl="1">
              <a:lnSpc>
                <a:spcPct val="90000"/>
              </a:lnSpc>
            </a:pPr>
            <a:r>
              <a:rPr lang="en-US" altLang="en-US" dirty="0"/>
              <a:t>Approved</a:t>
            </a:r>
          </a:p>
          <a:p>
            <a:pPr lvl="1">
              <a:lnSpc>
                <a:spcPct val="90000"/>
              </a:lnSpc>
            </a:pPr>
            <a:r>
              <a:rPr lang="en-US" altLang="en-US" dirty="0"/>
              <a:t>Password protected</a:t>
            </a:r>
          </a:p>
          <a:p>
            <a:pPr lvl="1">
              <a:lnSpc>
                <a:spcPct val="90000"/>
              </a:lnSpc>
            </a:pPr>
            <a:r>
              <a:rPr lang="en-US" altLang="en-US" dirty="0"/>
              <a:t>Each page bears a privilege warning!</a:t>
            </a:r>
          </a:p>
          <a:p>
            <a:pPr lvl="1">
              <a:lnSpc>
                <a:spcPct val="90000"/>
              </a:lnSpc>
            </a:pPr>
            <a:r>
              <a:rPr lang="en-US" altLang="en-US" dirty="0"/>
              <a:t>Paper products </a:t>
            </a:r>
            <a:r>
              <a:rPr lang="en-US" altLang="en-US" i="1" dirty="0"/>
              <a:t>must</a:t>
            </a:r>
            <a:r>
              <a:rPr lang="en-US" altLang="en-US" dirty="0"/>
              <a:t> bear a privilege warning</a:t>
            </a:r>
          </a:p>
          <a:p>
            <a:pPr lvl="1">
              <a:lnSpc>
                <a:spcPct val="90000"/>
              </a:lnSpc>
            </a:pPr>
            <a:r>
              <a:rPr lang="en-US" altLang="en-US" dirty="0"/>
              <a:t>Faxes only sent if addressee provides a guarantee of personal receipt</a:t>
            </a:r>
          </a:p>
        </p:txBody>
      </p:sp>
    </p:spTree>
    <p:extLst>
      <p:ext uri="{BB962C8B-B14F-4D97-AF65-F5344CB8AC3E}">
        <p14:creationId xmlns:p14="http://schemas.microsoft.com/office/powerpoint/2010/main" val="4124361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Privileged Information</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Privileged information is exempt by law from disclosure outside of DAF Safety Channels</a:t>
            </a:r>
          </a:p>
          <a:p>
            <a:pPr>
              <a:lnSpc>
                <a:spcPct val="90000"/>
              </a:lnSpc>
            </a:pPr>
            <a:r>
              <a:rPr lang="en-US" altLang="en-US" dirty="0"/>
              <a:t>Privileged information includes “factual” information to which analysis has been applied</a:t>
            </a:r>
          </a:p>
          <a:p>
            <a:pPr>
              <a:lnSpc>
                <a:spcPct val="90000"/>
              </a:lnSpc>
            </a:pPr>
            <a:r>
              <a:rPr lang="en-US" altLang="en-US" dirty="0"/>
              <a:t>This includes:</a:t>
            </a:r>
          </a:p>
          <a:p>
            <a:pPr lvl="1">
              <a:lnSpc>
                <a:spcPct val="90000"/>
              </a:lnSpc>
            </a:pPr>
            <a:r>
              <a:rPr lang="en-US" altLang="en-US" dirty="0"/>
              <a:t>Testimony given to Investigators (e.g., Witness Statements)</a:t>
            </a:r>
          </a:p>
          <a:p>
            <a:pPr lvl="1">
              <a:lnSpc>
                <a:spcPct val="90000"/>
              </a:lnSpc>
            </a:pPr>
            <a:r>
              <a:rPr lang="en-US" altLang="en-US" dirty="0"/>
              <a:t>Information obtained from contractors</a:t>
            </a:r>
          </a:p>
          <a:p>
            <a:pPr lvl="1">
              <a:lnSpc>
                <a:spcPct val="90000"/>
              </a:lnSpc>
            </a:pPr>
            <a:r>
              <a:rPr lang="en-US" altLang="en-US" dirty="0"/>
              <a:t>Investigation deliberative process (e.g., Factors, Findings, Recommendations, etc.)</a:t>
            </a:r>
          </a:p>
          <a:p>
            <a:pPr lvl="1">
              <a:lnSpc>
                <a:spcPct val="90000"/>
              </a:lnSpc>
            </a:pPr>
            <a:r>
              <a:rPr lang="en-US" altLang="en-US" dirty="0"/>
              <a:t>Reports and briefings produced by Safety Investigation Boards</a:t>
            </a:r>
          </a:p>
        </p:txBody>
      </p:sp>
    </p:spTree>
    <p:extLst>
      <p:ext uri="{BB962C8B-B14F-4D97-AF65-F5344CB8AC3E}">
        <p14:creationId xmlns:p14="http://schemas.microsoft.com/office/powerpoint/2010/main" val="4091791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Non-Privileged Information</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Non-privileged information is “factual” information about a mishap</a:t>
            </a:r>
          </a:p>
          <a:p>
            <a:pPr>
              <a:lnSpc>
                <a:spcPct val="90000"/>
              </a:lnSpc>
            </a:pPr>
            <a:r>
              <a:rPr lang="en-US" altLang="en-US" dirty="0"/>
              <a:t>This includes:</a:t>
            </a:r>
          </a:p>
          <a:p>
            <a:pPr lvl="1">
              <a:lnSpc>
                <a:spcPct val="90000"/>
              </a:lnSpc>
            </a:pPr>
            <a:r>
              <a:rPr lang="en-US" altLang="en-US" dirty="0"/>
              <a:t>Date</a:t>
            </a:r>
          </a:p>
          <a:p>
            <a:pPr lvl="1">
              <a:lnSpc>
                <a:spcPct val="90000"/>
              </a:lnSpc>
            </a:pPr>
            <a:r>
              <a:rPr lang="en-US" altLang="en-US" dirty="0"/>
              <a:t>Time</a:t>
            </a:r>
          </a:p>
          <a:p>
            <a:pPr lvl="1">
              <a:lnSpc>
                <a:spcPct val="90000"/>
              </a:lnSpc>
            </a:pPr>
            <a:r>
              <a:rPr lang="en-US" altLang="en-US" dirty="0"/>
              <a:t>Place</a:t>
            </a:r>
          </a:p>
          <a:p>
            <a:pPr lvl="1">
              <a:lnSpc>
                <a:spcPct val="90000"/>
              </a:lnSpc>
            </a:pPr>
            <a:r>
              <a:rPr lang="en-US" altLang="en-US" dirty="0"/>
              <a:t>Type of vehicle</a:t>
            </a:r>
          </a:p>
          <a:p>
            <a:pPr lvl="1">
              <a:lnSpc>
                <a:spcPct val="90000"/>
              </a:lnSpc>
            </a:pPr>
            <a:r>
              <a:rPr lang="en-US" altLang="en-US" dirty="0"/>
              <a:t>Spacecraft (equipment) number</a:t>
            </a:r>
          </a:p>
          <a:p>
            <a:pPr lvl="1">
              <a:lnSpc>
                <a:spcPct val="90000"/>
              </a:lnSpc>
            </a:pPr>
            <a:r>
              <a:rPr lang="en-US" altLang="en-US" dirty="0"/>
              <a:t>Unedited pictures of the crash site</a:t>
            </a:r>
          </a:p>
          <a:p>
            <a:pPr lvl="1">
              <a:lnSpc>
                <a:spcPct val="90000"/>
              </a:lnSpc>
            </a:pPr>
            <a:r>
              <a:rPr lang="en-US" altLang="en-US" dirty="0"/>
              <a:t>Etc.</a:t>
            </a:r>
          </a:p>
        </p:txBody>
      </p:sp>
    </p:spTree>
    <p:extLst>
      <p:ext uri="{BB962C8B-B14F-4D97-AF65-F5344CB8AC3E}">
        <p14:creationId xmlns:p14="http://schemas.microsoft.com/office/powerpoint/2010/main" val="18585835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Privileged / Non-Privileged Information</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Protect the process by limiting access to mishap information analyzed by the SIB:</a:t>
            </a:r>
          </a:p>
          <a:p>
            <a:pPr lvl="1">
              <a:lnSpc>
                <a:spcPct val="90000"/>
              </a:lnSpc>
            </a:pPr>
            <a:r>
              <a:rPr lang="en-US" altLang="en-US" dirty="0"/>
              <a:t>No restaurant or bar talk!</a:t>
            </a:r>
          </a:p>
          <a:p>
            <a:pPr lvl="1">
              <a:lnSpc>
                <a:spcPct val="90000"/>
              </a:lnSpc>
            </a:pPr>
            <a:r>
              <a:rPr lang="en-US" altLang="en-US" dirty="0"/>
              <a:t>No talking to colleagues, friends, or family!</a:t>
            </a:r>
          </a:p>
          <a:p>
            <a:pPr lvl="1">
              <a:lnSpc>
                <a:spcPct val="90000"/>
              </a:lnSpc>
            </a:pPr>
            <a:r>
              <a:rPr lang="en-US" altLang="en-US" dirty="0"/>
              <a:t>No discussing the mishap with your home unit!</a:t>
            </a:r>
          </a:p>
          <a:p>
            <a:pPr>
              <a:lnSpc>
                <a:spcPct val="90000"/>
              </a:lnSpc>
            </a:pPr>
            <a:r>
              <a:rPr lang="en-US" altLang="en-US" dirty="0"/>
              <a:t>A privilege letter is required for technical assist representatives and other “outsiders”</a:t>
            </a:r>
          </a:p>
        </p:txBody>
      </p:sp>
    </p:spTree>
    <p:extLst>
      <p:ext uri="{BB962C8B-B14F-4D97-AF65-F5344CB8AC3E}">
        <p14:creationId xmlns:p14="http://schemas.microsoft.com/office/powerpoint/2010/main" val="2320883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Purpose of the SIB</a:t>
            </a:r>
          </a:p>
        </p:txBody>
      </p:sp>
      <p:sp>
        <p:nvSpPr>
          <p:cNvPr id="2" name="Content Placeholder 1"/>
          <p:cNvSpPr>
            <a:spLocks noGrp="1"/>
          </p:cNvSpPr>
          <p:nvPr>
            <p:ph idx="1"/>
          </p:nvPr>
        </p:nvSpPr>
        <p:spPr/>
        <p:txBody>
          <a:bodyPr/>
          <a:lstStyle/>
          <a:p>
            <a:r>
              <a:rPr lang="en-US" dirty="0"/>
              <a:t>Determine the root cause(s) of the mishap and formulate </a:t>
            </a:r>
            <a:r>
              <a:rPr lang="en-US" u="sng" dirty="0"/>
              <a:t>recommendations</a:t>
            </a:r>
            <a:r>
              <a:rPr lang="en-US" dirty="0"/>
              <a:t> to </a:t>
            </a:r>
            <a:r>
              <a:rPr lang="en-US" i="1" dirty="0"/>
              <a:t>prevent</a:t>
            </a:r>
            <a:r>
              <a:rPr lang="en-US" dirty="0"/>
              <a:t> future mishaps</a:t>
            </a:r>
          </a:p>
          <a:p>
            <a:r>
              <a:rPr lang="en-US" dirty="0"/>
              <a:t>Recommendations are the </a:t>
            </a:r>
            <a:r>
              <a:rPr lang="en-US" i="1" dirty="0"/>
              <a:t>single most important </a:t>
            </a:r>
            <a:r>
              <a:rPr lang="en-US" dirty="0"/>
              <a:t>result of a safety investigation</a:t>
            </a:r>
          </a:p>
          <a:p>
            <a:r>
              <a:rPr lang="en-US" dirty="0"/>
              <a:t>They allow you and the units to address mishap causes (called causal findings)</a:t>
            </a:r>
          </a:p>
          <a:p>
            <a:r>
              <a:rPr lang="en-US" dirty="0"/>
              <a:t>Determine the accurate root cause(s) and you will discover mishap preventative recommendations</a:t>
            </a:r>
          </a:p>
        </p:txBody>
      </p:sp>
    </p:spTree>
    <p:extLst>
      <p:ext uri="{BB962C8B-B14F-4D97-AF65-F5344CB8AC3E}">
        <p14:creationId xmlns:p14="http://schemas.microsoft.com/office/powerpoint/2010/main" val="4083614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Witness Interviews</a:t>
            </a:r>
          </a:p>
        </p:txBody>
      </p:sp>
    </p:spTree>
    <p:extLst>
      <p:ext uri="{BB962C8B-B14F-4D97-AF65-F5344CB8AC3E}">
        <p14:creationId xmlns:p14="http://schemas.microsoft.com/office/powerpoint/2010/main" val="267151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Interviews</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Review the Safety Investigator SIB Interview Guide found in the SIB Go-Package prior to conducting any interviews</a:t>
            </a:r>
          </a:p>
          <a:p>
            <a:pPr>
              <a:lnSpc>
                <a:spcPct val="90000"/>
              </a:lnSpc>
            </a:pPr>
            <a:r>
              <a:rPr lang="en-US" altLang="en-US" dirty="0"/>
              <a:t>Review interviewing tips and techniques prior to conducting interviews</a:t>
            </a:r>
          </a:p>
          <a:p>
            <a:pPr>
              <a:lnSpc>
                <a:spcPct val="90000"/>
              </a:lnSpc>
            </a:pPr>
            <a:r>
              <a:rPr lang="en-US" altLang="en-US" dirty="0"/>
              <a:t>If an interview is required with someone suspected of criminal activity, consult HQ AFSEC/JA prior to conducting the interview (DAFI91-204, Paragraph 8.3.5.8.)</a:t>
            </a:r>
          </a:p>
          <a:p>
            <a:pPr>
              <a:lnSpc>
                <a:spcPct val="90000"/>
              </a:lnSpc>
            </a:pPr>
            <a:r>
              <a:rPr lang="en-US" altLang="en-US" dirty="0"/>
              <a:t>Ensure your SIB has copies of all the required interview forms</a:t>
            </a:r>
          </a:p>
          <a:p>
            <a:pPr lvl="1">
              <a:lnSpc>
                <a:spcPct val="90000"/>
              </a:lnSpc>
            </a:pPr>
            <a:r>
              <a:rPr lang="en-US" altLang="en-US" dirty="0"/>
              <a:t>Privileged (Confidential) Interview Script</a:t>
            </a:r>
          </a:p>
          <a:p>
            <a:pPr lvl="1">
              <a:lnSpc>
                <a:spcPct val="90000"/>
              </a:lnSpc>
            </a:pPr>
            <a:r>
              <a:rPr lang="en-US" altLang="en-US" dirty="0"/>
              <a:t>Non-Privileged (Non-Confidential) Interview Script</a:t>
            </a:r>
          </a:p>
          <a:p>
            <a:pPr lvl="1">
              <a:lnSpc>
                <a:spcPct val="90000"/>
              </a:lnSpc>
            </a:pPr>
            <a:r>
              <a:rPr lang="en-US" altLang="en-US" dirty="0"/>
              <a:t>Theses are to be signed by the interviewer and the interviewee</a:t>
            </a:r>
          </a:p>
          <a:p>
            <a:pPr marL="282575" lvl="1">
              <a:lnSpc>
                <a:spcPct val="90000"/>
              </a:lnSpc>
            </a:pPr>
            <a:r>
              <a:rPr lang="en-US" altLang="en-US" dirty="0"/>
              <a:t>If it becomes necessary to transition a non-privileged interview into a privileged interview</a:t>
            </a:r>
          </a:p>
          <a:p>
            <a:pPr marL="620713" lvl="2">
              <a:lnSpc>
                <a:spcPct val="90000"/>
              </a:lnSpc>
            </a:pPr>
            <a:r>
              <a:rPr lang="en-US" altLang="en-US" dirty="0"/>
              <a:t>Stop the non-privileged interview</a:t>
            </a:r>
          </a:p>
          <a:p>
            <a:pPr marL="620713" lvl="2">
              <a:lnSpc>
                <a:spcPct val="90000"/>
              </a:lnSpc>
            </a:pPr>
            <a:r>
              <a:rPr lang="en-US" altLang="en-US" dirty="0"/>
              <a:t>Seek approval to make the change</a:t>
            </a:r>
          </a:p>
          <a:p>
            <a:pPr marL="620713" lvl="2">
              <a:lnSpc>
                <a:spcPct val="90000"/>
              </a:lnSpc>
            </a:pPr>
            <a:r>
              <a:rPr lang="en-US" altLang="en-US" dirty="0"/>
              <a:t>Begin a new, privileged interview</a:t>
            </a:r>
          </a:p>
        </p:txBody>
      </p:sp>
    </p:spTree>
    <p:extLst>
      <p:ext uri="{BB962C8B-B14F-4D97-AF65-F5344CB8AC3E}">
        <p14:creationId xmlns:p14="http://schemas.microsoft.com/office/powerpoint/2010/main" val="610618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Privilege</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Who can offer Privilege?</a:t>
            </a:r>
          </a:p>
          <a:p>
            <a:pPr lvl="1">
              <a:lnSpc>
                <a:spcPct val="90000"/>
              </a:lnSpc>
            </a:pPr>
            <a:r>
              <a:rPr lang="en-US" altLang="en-US" dirty="0"/>
              <a:t>Designated ISB members </a:t>
            </a:r>
          </a:p>
          <a:p>
            <a:pPr lvl="1">
              <a:lnSpc>
                <a:spcPct val="90000"/>
              </a:lnSpc>
            </a:pPr>
            <a:r>
              <a:rPr lang="en-US" altLang="en-US" dirty="0"/>
              <a:t>Designated SIB members</a:t>
            </a:r>
          </a:p>
          <a:p>
            <a:pPr lvl="1">
              <a:lnSpc>
                <a:spcPct val="90000"/>
              </a:lnSpc>
            </a:pPr>
            <a:r>
              <a:rPr lang="en-US" altLang="en-US" dirty="0"/>
              <a:t>Single Investigating Officers</a:t>
            </a:r>
          </a:p>
          <a:p>
            <a:pPr>
              <a:lnSpc>
                <a:spcPct val="90000"/>
              </a:lnSpc>
            </a:pPr>
            <a:r>
              <a:rPr lang="en-US" altLang="en-US" dirty="0"/>
              <a:t>Who should be offered privilege?</a:t>
            </a:r>
          </a:p>
          <a:p>
            <a:pPr lvl="1">
              <a:lnSpc>
                <a:spcPct val="90000"/>
              </a:lnSpc>
            </a:pPr>
            <a:r>
              <a:rPr lang="en-US" altLang="en-US" dirty="0"/>
              <a:t>Depends on circumstances of the mishap</a:t>
            </a:r>
          </a:p>
          <a:p>
            <a:pPr lvl="2">
              <a:lnSpc>
                <a:spcPct val="90000"/>
              </a:lnSpc>
            </a:pPr>
            <a:r>
              <a:rPr lang="en-US" altLang="en-US" dirty="0"/>
              <a:t>Satellite operations crew</a:t>
            </a:r>
          </a:p>
          <a:p>
            <a:pPr lvl="2">
              <a:lnSpc>
                <a:spcPct val="90000"/>
              </a:lnSpc>
            </a:pPr>
            <a:r>
              <a:rPr lang="en-US" altLang="en-US" dirty="0"/>
              <a:t>Ground based space equipment operations crew</a:t>
            </a:r>
          </a:p>
          <a:p>
            <a:pPr lvl="2">
              <a:lnSpc>
                <a:spcPct val="90000"/>
              </a:lnSpc>
            </a:pPr>
            <a:r>
              <a:rPr lang="en-US" altLang="en-US" dirty="0"/>
              <a:t>Design and maintenance crew</a:t>
            </a:r>
          </a:p>
          <a:p>
            <a:pPr lvl="2">
              <a:lnSpc>
                <a:spcPct val="90000"/>
              </a:lnSpc>
            </a:pPr>
            <a:r>
              <a:rPr lang="en-US" altLang="en-US" dirty="0"/>
              <a:t>Space weather experts</a:t>
            </a:r>
          </a:p>
          <a:p>
            <a:pPr lvl="2">
              <a:lnSpc>
                <a:spcPct val="90000"/>
              </a:lnSpc>
            </a:pPr>
            <a:r>
              <a:rPr lang="en-US" altLang="en-US" dirty="0"/>
              <a:t>Supervisors</a:t>
            </a:r>
          </a:p>
          <a:p>
            <a:pPr>
              <a:lnSpc>
                <a:spcPct val="90000"/>
              </a:lnSpc>
            </a:pPr>
            <a:r>
              <a:rPr lang="en-US" altLang="en-US" dirty="0"/>
              <a:t>Not all witnesses need or require a Promise of Confidentiality</a:t>
            </a:r>
          </a:p>
        </p:txBody>
      </p:sp>
      <p:pic>
        <p:nvPicPr>
          <p:cNvPr id="4" name="Picture 2"/>
          <p:cNvPicPr>
            <a:picLocks noChangeAspect="1"/>
          </p:cNvPicPr>
          <p:nvPr/>
        </p:nvPicPr>
        <p:blipFill>
          <a:blip r:embed="rId3">
            <a:extLst>
              <a:ext uri="{28A0092B-C50C-407E-A947-70E740481C1C}">
                <a14:useLocalDpi xmlns:a14="http://schemas.microsoft.com/office/drawing/2010/main" val="0"/>
              </a:ext>
            </a:extLst>
          </a:blip>
          <a:srcRect l="61406" t="9914" r="22578" b="18471"/>
          <a:stretch>
            <a:fillRect/>
          </a:stretch>
        </p:blipFill>
        <p:spPr bwMode="auto">
          <a:xfrm>
            <a:off x="8244931" y="1647771"/>
            <a:ext cx="3343356" cy="44578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934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Interviews Forms</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Can be downloaded from the ISB and SIB Go-Packages</a:t>
            </a:r>
          </a:p>
          <a:p>
            <a:pPr>
              <a:lnSpc>
                <a:spcPct val="90000"/>
              </a:lnSpc>
            </a:pPr>
            <a:r>
              <a:rPr lang="en-US" altLang="en-US" dirty="0"/>
              <a:t>AF Portal or AFSAS Pubs and References page</a:t>
            </a:r>
          </a:p>
          <a:p>
            <a:pPr>
              <a:lnSpc>
                <a:spcPct val="90000"/>
              </a:lnSpc>
            </a:pPr>
            <a:r>
              <a:rPr lang="en-US" altLang="en-US" dirty="0"/>
              <a:t>Use the appropriate forms outlined in the ISB and SIB Interview Guides</a:t>
            </a:r>
          </a:p>
          <a:p>
            <a:pPr>
              <a:lnSpc>
                <a:spcPct val="90000"/>
              </a:lnSpc>
            </a:pPr>
            <a:r>
              <a:rPr lang="en-US" altLang="en-US" dirty="0"/>
              <a:t>Use the guidance on which sections to complete for Written Statements or Recorded Interviews</a:t>
            </a:r>
          </a:p>
          <a:p>
            <a:pPr>
              <a:lnSpc>
                <a:spcPct val="90000"/>
              </a:lnSpc>
            </a:pPr>
            <a:r>
              <a:rPr lang="en-US" altLang="en-US" dirty="0"/>
              <a:t>AF Portal &gt; AFSEC &gt; SIB Support</a:t>
            </a:r>
          </a:p>
          <a:p>
            <a:pPr>
              <a:lnSpc>
                <a:spcPct val="90000"/>
              </a:lnSpc>
            </a:pPr>
            <a:endParaRPr lang="en-US" altLang="en-US" dirty="0">
              <a:solidFill>
                <a:srgbClr val="FF0000"/>
              </a:solidFill>
            </a:endParaRPr>
          </a:p>
        </p:txBody>
      </p:sp>
      <p:pic>
        <p:nvPicPr>
          <p:cNvPr id="5" name="Picture 4"/>
          <p:cNvPicPr>
            <a:picLocks noChangeAspect="1"/>
          </p:cNvPicPr>
          <p:nvPr/>
        </p:nvPicPr>
        <p:blipFill rotWithShape="1">
          <a:blip r:embed="rId3"/>
          <a:srcRect l="5310" t="37172" r="86264" b="17658"/>
          <a:stretch/>
        </p:blipFill>
        <p:spPr>
          <a:xfrm>
            <a:off x="5512642" y="3098043"/>
            <a:ext cx="2169775" cy="3271483"/>
          </a:xfrm>
          <a:prstGeom prst="rect">
            <a:avLst/>
          </a:prstGeom>
          <a:ln w="9525">
            <a:solidFill>
              <a:schemeClr val="bg2"/>
            </a:solidFill>
          </a:ln>
        </p:spPr>
      </p:pic>
      <p:pic>
        <p:nvPicPr>
          <p:cNvPr id="6" name="Picture 5"/>
          <p:cNvPicPr>
            <a:picLocks noChangeAspect="1"/>
          </p:cNvPicPr>
          <p:nvPr/>
        </p:nvPicPr>
        <p:blipFill rotWithShape="1">
          <a:blip r:embed="rId4"/>
          <a:srcRect l="24781" t="24036" r="63510" b="33696"/>
          <a:stretch/>
        </p:blipFill>
        <p:spPr>
          <a:xfrm>
            <a:off x="8341662" y="3098043"/>
            <a:ext cx="3223806" cy="3272971"/>
          </a:xfrm>
          <a:prstGeom prst="rect">
            <a:avLst/>
          </a:prstGeom>
          <a:ln w="9525">
            <a:solidFill>
              <a:schemeClr val="bg2"/>
            </a:solidFill>
          </a:ln>
        </p:spPr>
      </p:pic>
      <p:sp>
        <p:nvSpPr>
          <p:cNvPr id="2" name="Oval 1"/>
          <p:cNvSpPr/>
          <p:nvPr/>
        </p:nvSpPr>
        <p:spPr bwMode="auto">
          <a:xfrm>
            <a:off x="5656882" y="4510007"/>
            <a:ext cx="836908" cy="201478"/>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7" name="Oval 6"/>
          <p:cNvSpPr/>
          <p:nvPr/>
        </p:nvSpPr>
        <p:spPr bwMode="auto">
          <a:xfrm>
            <a:off x="8291592" y="3923170"/>
            <a:ext cx="2839764" cy="617833"/>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
        <p:nvSpPr>
          <p:cNvPr id="9" name="Oval 8"/>
          <p:cNvSpPr/>
          <p:nvPr/>
        </p:nvSpPr>
        <p:spPr bwMode="auto">
          <a:xfrm>
            <a:off x="8291592" y="4711485"/>
            <a:ext cx="2839764" cy="617833"/>
          </a:xfrm>
          <a:prstGeom prst="ellipse">
            <a:avLst/>
          </a:prstGeom>
          <a:no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708763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Interviews: </a:t>
            </a:r>
            <a:br>
              <a:rPr lang="en-US" altLang="en-US" dirty="0"/>
            </a:br>
            <a:r>
              <a:rPr lang="en-US" altLang="en-US" dirty="0"/>
              <a:t>Privileged &amp; Non-Privileged</a:t>
            </a:r>
          </a:p>
        </p:txBody>
      </p:sp>
      <p:sp>
        <p:nvSpPr>
          <p:cNvPr id="8" name="Content Placeholder 1"/>
          <p:cNvSpPr>
            <a:spLocks noGrp="1"/>
          </p:cNvSpPr>
          <p:nvPr>
            <p:ph idx="1"/>
          </p:nvPr>
        </p:nvSpPr>
        <p:spPr>
          <a:xfrm>
            <a:off x="368301" y="1504950"/>
            <a:ext cx="11197167" cy="4743450"/>
          </a:xfrm>
        </p:spPr>
        <p:txBody>
          <a:bodyPr/>
          <a:lstStyle/>
          <a:p>
            <a:r>
              <a:rPr lang="en-US" dirty="0"/>
              <a:t>Rules: </a:t>
            </a:r>
          </a:p>
          <a:p>
            <a:pPr lvl="1"/>
            <a:r>
              <a:rPr lang="en-US" dirty="0"/>
              <a:t>Board President, Investigating Officer, and Single Investigating Officer are authorized to offer a Promise of Confidentiality</a:t>
            </a:r>
          </a:p>
          <a:p>
            <a:pPr lvl="1">
              <a:defRPr/>
            </a:pPr>
            <a:r>
              <a:rPr lang="en-US" dirty="0"/>
              <a:t>Document privileged and non-privileged interviews</a:t>
            </a:r>
          </a:p>
          <a:p>
            <a:pPr lvl="1">
              <a:defRPr/>
            </a:pPr>
            <a:r>
              <a:rPr lang="en-US" dirty="0"/>
              <a:t>Obtain and use the forms from the SIB Go-Package</a:t>
            </a:r>
          </a:p>
          <a:p>
            <a:pPr lvl="1">
              <a:defRPr/>
            </a:pPr>
            <a:r>
              <a:rPr lang="en-US" dirty="0"/>
              <a:t>Read the statements into the recorder</a:t>
            </a:r>
          </a:p>
          <a:p>
            <a:pPr lvl="1">
              <a:defRPr/>
            </a:pPr>
            <a:r>
              <a:rPr lang="en-US" dirty="0"/>
              <a:t>Record all interviews via audio or visual means</a:t>
            </a:r>
          </a:p>
          <a:p>
            <a:pPr lvl="1">
              <a:defRPr/>
            </a:pPr>
            <a:r>
              <a:rPr lang="en-US" dirty="0"/>
              <a:t>Each (new) interview requires its own witness agreement, even if the witness or expert was interviewed previously</a:t>
            </a:r>
          </a:p>
        </p:txBody>
      </p:sp>
    </p:spTree>
    <p:extLst>
      <p:ext uri="{BB962C8B-B14F-4D97-AF65-F5344CB8AC3E}">
        <p14:creationId xmlns:p14="http://schemas.microsoft.com/office/powerpoint/2010/main" val="362296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Witness Interviews</a:t>
            </a:r>
          </a:p>
        </p:txBody>
      </p:sp>
      <p:sp>
        <p:nvSpPr>
          <p:cNvPr id="8" name="Content Placeholder 1"/>
          <p:cNvSpPr>
            <a:spLocks noGrp="1"/>
          </p:cNvSpPr>
          <p:nvPr>
            <p:ph idx="1"/>
          </p:nvPr>
        </p:nvSpPr>
        <p:spPr>
          <a:xfrm>
            <a:off x="368301" y="1504950"/>
            <a:ext cx="11197167" cy="4743450"/>
          </a:xfrm>
        </p:spPr>
        <p:txBody>
          <a:bodyPr/>
          <a:lstStyle/>
          <a:p>
            <a:pPr>
              <a:lnSpc>
                <a:spcPct val="90000"/>
              </a:lnSpc>
              <a:defRPr/>
            </a:pPr>
            <a:r>
              <a:rPr lang="en-US" altLang="en-US" dirty="0"/>
              <a:t>Who should conduct the interview?</a:t>
            </a:r>
          </a:p>
          <a:p>
            <a:pPr lvl="1">
              <a:lnSpc>
                <a:spcPct val="90000"/>
              </a:lnSpc>
              <a:defRPr/>
            </a:pPr>
            <a:r>
              <a:rPr lang="en-US" altLang="en-US" dirty="0"/>
              <a:t>A people person</a:t>
            </a:r>
          </a:p>
          <a:p>
            <a:pPr lvl="1">
              <a:lnSpc>
                <a:spcPct val="90000"/>
              </a:lnSpc>
              <a:defRPr/>
            </a:pPr>
            <a:r>
              <a:rPr lang="en-US" altLang="en-US" dirty="0"/>
              <a:t>An “area” expert</a:t>
            </a:r>
          </a:p>
          <a:p>
            <a:pPr lvl="1">
              <a:lnSpc>
                <a:spcPct val="90000"/>
              </a:lnSpc>
              <a:defRPr/>
            </a:pPr>
            <a:r>
              <a:rPr lang="en-US" altLang="en-US" dirty="0"/>
              <a:t>Someone who is available</a:t>
            </a:r>
          </a:p>
          <a:p>
            <a:pPr lvl="1">
              <a:lnSpc>
                <a:spcPct val="90000"/>
              </a:lnSpc>
              <a:defRPr/>
            </a:pPr>
            <a:r>
              <a:rPr lang="en-US" altLang="en-US" dirty="0"/>
              <a:t>If two are sent -- only one does the interview</a:t>
            </a:r>
          </a:p>
          <a:p>
            <a:pPr lvl="1">
              <a:lnSpc>
                <a:spcPct val="90000"/>
              </a:lnSpc>
              <a:defRPr/>
            </a:pPr>
            <a:r>
              <a:rPr lang="en-US" altLang="en-US" dirty="0"/>
              <a:t>Ideally, someone who is of the same gender, rank, AFSC, etc.</a:t>
            </a:r>
          </a:p>
          <a:p>
            <a:pPr lvl="1">
              <a:lnSpc>
                <a:spcPct val="90000"/>
              </a:lnSpc>
              <a:defRPr/>
            </a:pPr>
            <a:r>
              <a:rPr lang="en-US" altLang="en-US" dirty="0"/>
              <a:t>If this is not possible, select an interviewer who will be a good candidate based on the person who is to be interviewed</a:t>
            </a:r>
          </a:p>
          <a:p>
            <a:pPr marL="285750" lvl="1" indent="-285750">
              <a:lnSpc>
                <a:spcPct val="90000"/>
              </a:lnSpc>
              <a:spcBef>
                <a:spcPct val="50000"/>
              </a:spcBef>
              <a:defRPr/>
            </a:pPr>
            <a:r>
              <a:rPr lang="en-US" altLang="en-US" i="1" dirty="0"/>
              <a:t>Don’t allow “observers” in the interview room during an interview.</a:t>
            </a:r>
          </a:p>
          <a:p>
            <a:pPr marL="285750" lvl="1" indent="-285750">
              <a:lnSpc>
                <a:spcPct val="90000"/>
              </a:lnSpc>
              <a:spcBef>
                <a:spcPct val="50000"/>
              </a:spcBef>
              <a:defRPr/>
            </a:pPr>
            <a:r>
              <a:rPr lang="en-US" altLang="en-US" i="1" dirty="0"/>
              <a:t>Interested parties can listen to interview recordings after the interview is over – </a:t>
            </a:r>
            <a:r>
              <a:rPr lang="en-US" altLang="en-US" i="1" u="sng" dirty="0"/>
              <a:t>if they are authorized to do so.</a:t>
            </a:r>
          </a:p>
        </p:txBody>
      </p:sp>
    </p:spTree>
    <p:extLst>
      <p:ext uri="{BB962C8B-B14F-4D97-AF65-F5344CB8AC3E}">
        <p14:creationId xmlns:p14="http://schemas.microsoft.com/office/powerpoint/2010/main" val="17272756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Interviews to Gather Data</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SIB interviews help determine what happened</a:t>
            </a:r>
          </a:p>
          <a:p>
            <a:pPr lvl="1">
              <a:lnSpc>
                <a:spcPct val="90000"/>
              </a:lnSpc>
              <a:defRPr/>
            </a:pPr>
            <a:r>
              <a:rPr lang="en-US" altLang="en-US" dirty="0"/>
              <a:t>Determine who needs to be interviewed only </a:t>
            </a:r>
            <a:r>
              <a:rPr lang="en-US" altLang="en-US" i="1" dirty="0"/>
              <a:t>after</a:t>
            </a:r>
            <a:r>
              <a:rPr lang="en-US" altLang="en-US" dirty="0"/>
              <a:t> reviewing all ISB interviews</a:t>
            </a:r>
          </a:p>
          <a:p>
            <a:pPr lvl="1">
              <a:lnSpc>
                <a:spcPct val="90000"/>
              </a:lnSpc>
              <a:defRPr/>
            </a:pPr>
            <a:r>
              <a:rPr lang="en-US" altLang="en-US" dirty="0"/>
              <a:t>Interview other witnesses not interviewed by ISB immediately</a:t>
            </a:r>
          </a:p>
          <a:p>
            <a:pPr>
              <a:lnSpc>
                <a:spcPct val="90000"/>
              </a:lnSpc>
            </a:pPr>
            <a:r>
              <a:rPr lang="en-US" altLang="en-US" dirty="0"/>
              <a:t>Interviews will establish a direction for the investigation … or not</a:t>
            </a:r>
          </a:p>
          <a:p>
            <a:pPr>
              <a:lnSpc>
                <a:spcPct val="90000"/>
              </a:lnSpc>
            </a:pPr>
            <a:r>
              <a:rPr lang="en-US" altLang="en-US" dirty="0"/>
              <a:t>Witness statements and physical evidence go hand-in-hand in determining the cause; they complement or clarify each other … or not</a:t>
            </a:r>
          </a:p>
          <a:p>
            <a:pPr>
              <a:lnSpc>
                <a:spcPct val="90000"/>
              </a:lnSpc>
            </a:pPr>
            <a:r>
              <a:rPr lang="en-US" altLang="en-US" dirty="0"/>
              <a:t>Witnesses include:</a:t>
            </a:r>
          </a:p>
          <a:p>
            <a:pPr lvl="1">
              <a:lnSpc>
                <a:spcPct val="90000"/>
              </a:lnSpc>
            </a:pPr>
            <a:r>
              <a:rPr lang="en-US" altLang="en-US" dirty="0"/>
              <a:t>Surviving crew</a:t>
            </a:r>
          </a:p>
          <a:p>
            <a:pPr lvl="1">
              <a:lnSpc>
                <a:spcPct val="90000"/>
              </a:lnSpc>
            </a:pPr>
            <a:r>
              <a:rPr lang="en-US" altLang="en-US" dirty="0"/>
              <a:t>Design or maintenance crews</a:t>
            </a:r>
          </a:p>
          <a:p>
            <a:pPr lvl="1">
              <a:lnSpc>
                <a:spcPct val="90000"/>
              </a:lnSpc>
            </a:pPr>
            <a:r>
              <a:rPr lang="en-US" altLang="en-US" dirty="0"/>
              <a:t>Space weather experts</a:t>
            </a:r>
          </a:p>
          <a:p>
            <a:pPr lvl="1">
              <a:lnSpc>
                <a:spcPct val="90000"/>
              </a:lnSpc>
            </a:pPr>
            <a:r>
              <a:rPr lang="en-US" altLang="en-US" dirty="0"/>
              <a:t>Eyewitnesses</a:t>
            </a:r>
          </a:p>
          <a:p>
            <a:pPr lvl="1">
              <a:lnSpc>
                <a:spcPct val="90000"/>
              </a:lnSpc>
            </a:pPr>
            <a:r>
              <a:rPr lang="en-US" altLang="en-US" dirty="0"/>
              <a:t>Technical experts, etc.</a:t>
            </a:r>
          </a:p>
          <a:p>
            <a:pPr>
              <a:lnSpc>
                <a:spcPct val="90000"/>
              </a:lnSpc>
            </a:pPr>
            <a:r>
              <a:rPr lang="en-US" dirty="0"/>
              <a:t>Record all interviews via audio or visual means</a:t>
            </a:r>
          </a:p>
        </p:txBody>
      </p:sp>
    </p:spTree>
    <p:extLst>
      <p:ext uri="{BB962C8B-B14F-4D97-AF65-F5344CB8AC3E}">
        <p14:creationId xmlns:p14="http://schemas.microsoft.com/office/powerpoint/2010/main" val="3782840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Interviews to Gather Data</a:t>
            </a:r>
          </a:p>
        </p:txBody>
      </p:sp>
      <p:sp>
        <p:nvSpPr>
          <p:cNvPr id="8" name="Content Placeholder 1"/>
          <p:cNvSpPr>
            <a:spLocks noGrp="1"/>
          </p:cNvSpPr>
          <p:nvPr>
            <p:ph idx="1"/>
          </p:nvPr>
        </p:nvSpPr>
        <p:spPr>
          <a:xfrm>
            <a:off x="368301" y="1504950"/>
            <a:ext cx="11197167" cy="4743450"/>
          </a:xfrm>
        </p:spPr>
        <p:txBody>
          <a:bodyPr/>
          <a:lstStyle/>
          <a:p>
            <a:pPr marL="285750" lvl="1" indent="-285750">
              <a:lnSpc>
                <a:spcPct val="90000"/>
              </a:lnSpc>
              <a:spcBef>
                <a:spcPct val="50000"/>
              </a:spcBef>
              <a:defRPr/>
            </a:pPr>
            <a:r>
              <a:rPr lang="en-US" dirty="0"/>
              <a:t>Not an interrogation</a:t>
            </a:r>
          </a:p>
          <a:p>
            <a:pPr>
              <a:lnSpc>
                <a:spcPct val="90000"/>
              </a:lnSpc>
              <a:defRPr/>
            </a:pPr>
            <a:r>
              <a:rPr lang="en-US" dirty="0"/>
              <a:t>Do not have witnesses testify under oath or give sworn testimony</a:t>
            </a:r>
          </a:p>
          <a:p>
            <a:pPr>
              <a:lnSpc>
                <a:spcPct val="90000"/>
              </a:lnSpc>
              <a:defRPr/>
            </a:pPr>
            <a:r>
              <a:rPr lang="en-US" dirty="0"/>
              <a:t>No truth serums, hypnotic techniques, drugs, or polygraph tests </a:t>
            </a:r>
          </a:p>
          <a:p>
            <a:pPr>
              <a:lnSpc>
                <a:spcPct val="90000"/>
              </a:lnSpc>
              <a:defRPr/>
            </a:pPr>
            <a:r>
              <a:rPr lang="en-US" dirty="0"/>
              <a:t>If a witness provides a statement under medication, add a notation to their statement</a:t>
            </a:r>
          </a:p>
          <a:p>
            <a:pPr>
              <a:lnSpc>
                <a:spcPct val="90000"/>
              </a:lnSpc>
              <a:defRPr/>
            </a:pPr>
            <a:r>
              <a:rPr lang="en-US" dirty="0"/>
              <a:t>Ensure witnesses understand that they are obliged to give honest, good faith testimony</a:t>
            </a:r>
          </a:p>
          <a:p>
            <a:pPr>
              <a:lnSpc>
                <a:spcPct val="90000"/>
              </a:lnSpc>
              <a:defRPr/>
            </a:pPr>
            <a:r>
              <a:rPr lang="en-US" dirty="0"/>
              <a:t>If criminal misconduct is suspected, contact HQ AFSEC/JA on how to proceed</a:t>
            </a:r>
          </a:p>
        </p:txBody>
      </p:sp>
    </p:spTree>
    <p:extLst>
      <p:ext uri="{BB962C8B-B14F-4D97-AF65-F5344CB8AC3E}">
        <p14:creationId xmlns:p14="http://schemas.microsoft.com/office/powerpoint/2010/main" val="39278537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 Interviews to Gather Data</a:t>
            </a:r>
          </a:p>
        </p:txBody>
      </p:sp>
      <p:sp>
        <p:nvSpPr>
          <p:cNvPr id="8" name="Content Placeholder 1"/>
          <p:cNvSpPr>
            <a:spLocks noGrp="1"/>
          </p:cNvSpPr>
          <p:nvPr>
            <p:ph idx="1"/>
          </p:nvPr>
        </p:nvSpPr>
        <p:spPr>
          <a:xfrm>
            <a:off x="368301" y="1504950"/>
            <a:ext cx="11197167" cy="4743450"/>
          </a:xfrm>
        </p:spPr>
        <p:txBody>
          <a:bodyPr/>
          <a:lstStyle/>
          <a:p>
            <a:pPr>
              <a:defRPr/>
            </a:pPr>
            <a:r>
              <a:rPr lang="en-US" altLang="en-US" dirty="0"/>
              <a:t>Script the interview prior to the interview and leave space for answers</a:t>
            </a:r>
          </a:p>
          <a:p>
            <a:pPr>
              <a:defRPr/>
            </a:pPr>
            <a:r>
              <a:rPr lang="en-US" altLang="en-US" dirty="0"/>
              <a:t>Interviews typically go from general questions to specific questions</a:t>
            </a:r>
          </a:p>
          <a:p>
            <a:pPr lvl="1">
              <a:defRPr/>
            </a:pPr>
            <a:r>
              <a:rPr lang="en-US" altLang="en-US" dirty="0"/>
              <a:t>From “Tell me what happened … ” to “Which checklist did you apply and why … ”</a:t>
            </a:r>
          </a:p>
          <a:p>
            <a:pPr lvl="1">
              <a:defRPr/>
            </a:pPr>
            <a:r>
              <a:rPr lang="en-US" altLang="en-US" dirty="0"/>
              <a:t>May take 3 to 6 interviews with mishap participants, per person</a:t>
            </a:r>
          </a:p>
          <a:p>
            <a:pPr lvl="1">
              <a:defRPr/>
            </a:pPr>
            <a:r>
              <a:rPr lang="en-US" altLang="en-US" dirty="0"/>
              <a:t>Take notes to highlight details for further questioning or investigation</a:t>
            </a:r>
          </a:p>
        </p:txBody>
      </p:sp>
    </p:spTree>
    <p:extLst>
      <p:ext uri="{BB962C8B-B14F-4D97-AF65-F5344CB8AC3E}">
        <p14:creationId xmlns:p14="http://schemas.microsoft.com/office/powerpoint/2010/main" val="11524599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Witness Interviews</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Record the witness’s name and date on each file for both privileged and non-privileged interviews</a:t>
            </a:r>
          </a:p>
          <a:p>
            <a:pPr>
              <a:lnSpc>
                <a:spcPct val="90000"/>
              </a:lnSpc>
            </a:pPr>
            <a:r>
              <a:rPr lang="en-US" altLang="en-US" dirty="0"/>
              <a:t>Establish a polite &amp; professional rapport</a:t>
            </a:r>
          </a:p>
          <a:p>
            <a:pPr>
              <a:lnSpc>
                <a:spcPct val="90000"/>
              </a:lnSpc>
            </a:pPr>
            <a:r>
              <a:rPr lang="en-US" altLang="en-US" dirty="0"/>
              <a:t>It is not an interrogation</a:t>
            </a:r>
          </a:p>
          <a:p>
            <a:pPr lvl="1">
              <a:lnSpc>
                <a:spcPct val="90000"/>
              </a:lnSpc>
            </a:pPr>
            <a:r>
              <a:rPr lang="en-US" altLang="en-US" dirty="0"/>
              <a:t>Let them talk – </a:t>
            </a:r>
          </a:p>
          <a:p>
            <a:pPr>
              <a:lnSpc>
                <a:spcPct val="90000"/>
              </a:lnSpc>
            </a:pPr>
            <a:r>
              <a:rPr lang="en-US" altLang="en-US" dirty="0"/>
              <a:t>Do not interrupt a witness while they are narrating an event</a:t>
            </a:r>
          </a:p>
          <a:p>
            <a:pPr lvl="1">
              <a:lnSpc>
                <a:spcPct val="90000"/>
              </a:lnSpc>
            </a:pPr>
            <a:r>
              <a:rPr lang="en-US" altLang="en-US" dirty="0"/>
              <a:t>Question in a logical sequence – Do not lead the witness</a:t>
            </a:r>
          </a:p>
          <a:p>
            <a:pPr>
              <a:lnSpc>
                <a:spcPct val="90000"/>
              </a:lnSpc>
            </a:pPr>
            <a:r>
              <a:rPr lang="en-US" altLang="en-US" dirty="0"/>
              <a:t>Don’t argue / disagree / disapprove</a:t>
            </a:r>
          </a:p>
          <a:p>
            <a:pPr>
              <a:lnSpc>
                <a:spcPct val="90000"/>
              </a:lnSpc>
            </a:pPr>
            <a:r>
              <a:rPr lang="en-US" altLang="en-US" dirty="0"/>
              <a:t>If a witness provides a statement under medication, add a notation to their statement</a:t>
            </a:r>
          </a:p>
          <a:p>
            <a:pPr>
              <a:lnSpc>
                <a:spcPct val="90000"/>
              </a:lnSpc>
            </a:pPr>
            <a:r>
              <a:rPr lang="en-US" altLang="en-US" dirty="0"/>
              <a:t>Don’t let witnesses question you</a:t>
            </a:r>
          </a:p>
        </p:txBody>
      </p:sp>
    </p:spTree>
    <p:extLst>
      <p:ext uri="{BB962C8B-B14F-4D97-AF65-F5344CB8AC3E}">
        <p14:creationId xmlns:p14="http://schemas.microsoft.com/office/powerpoint/2010/main" val="3039654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Two Types of Investigations</a:t>
            </a:r>
          </a:p>
        </p:txBody>
      </p:sp>
      <p:sp>
        <p:nvSpPr>
          <p:cNvPr id="2" name="Content Placeholder 1"/>
          <p:cNvSpPr>
            <a:spLocks noGrp="1"/>
          </p:cNvSpPr>
          <p:nvPr>
            <p:ph idx="1"/>
          </p:nvPr>
        </p:nvSpPr>
        <p:spPr/>
        <p:txBody>
          <a:bodyPr/>
          <a:lstStyle/>
          <a:p>
            <a:r>
              <a:rPr lang="en-US" dirty="0"/>
              <a:t>Safety Investigation Board (SIB)</a:t>
            </a:r>
          </a:p>
          <a:p>
            <a:pPr lvl="1"/>
            <a:r>
              <a:rPr lang="en-US" dirty="0"/>
              <a:t>Conducted to find the cause(s) of mishaps to take preventative actions</a:t>
            </a:r>
          </a:p>
          <a:p>
            <a:pPr lvl="1"/>
            <a:r>
              <a:rPr lang="en-US" dirty="0"/>
              <a:t>Recommendations are made to prevent future occurrence</a:t>
            </a:r>
          </a:p>
          <a:p>
            <a:pPr lvl="1"/>
            <a:r>
              <a:rPr lang="en-US" dirty="0"/>
              <a:t>Data from this type of investigation is not releasable</a:t>
            </a:r>
          </a:p>
          <a:p>
            <a:r>
              <a:rPr lang="en-US" dirty="0"/>
              <a:t>Accident Investigation Board (AIB)</a:t>
            </a:r>
          </a:p>
          <a:p>
            <a:pPr lvl="1"/>
            <a:r>
              <a:rPr lang="en-US" dirty="0"/>
              <a:t>Conducted for all other purposes including claims, disciplinary action, administrative actions, etc.</a:t>
            </a:r>
          </a:p>
          <a:p>
            <a:pPr lvl="1"/>
            <a:r>
              <a:rPr lang="en-US" dirty="0"/>
              <a:t>Statement of Opinion on the cause(s)</a:t>
            </a:r>
          </a:p>
          <a:p>
            <a:pPr lvl="1"/>
            <a:r>
              <a:rPr lang="en-US" dirty="0"/>
              <a:t>No recommendations are made or given</a:t>
            </a:r>
          </a:p>
          <a:p>
            <a:pPr lvl="1"/>
            <a:r>
              <a:rPr lang="en-US" dirty="0"/>
              <a:t>Data from this type of investigation is fully releasable</a:t>
            </a:r>
          </a:p>
        </p:txBody>
      </p:sp>
    </p:spTree>
    <p:extLst>
      <p:ext uri="{BB962C8B-B14F-4D97-AF65-F5344CB8AC3E}">
        <p14:creationId xmlns:p14="http://schemas.microsoft.com/office/powerpoint/2010/main" val="20889948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Witness Guidelines</a:t>
            </a:r>
          </a:p>
        </p:txBody>
      </p:sp>
      <p:sp>
        <p:nvSpPr>
          <p:cNvPr id="8" name="Content Placeholder 1"/>
          <p:cNvSpPr>
            <a:spLocks noGrp="1"/>
          </p:cNvSpPr>
          <p:nvPr>
            <p:ph idx="1"/>
          </p:nvPr>
        </p:nvSpPr>
        <p:spPr>
          <a:xfrm>
            <a:off x="368301" y="1504950"/>
            <a:ext cx="11197167" cy="4743450"/>
          </a:xfrm>
        </p:spPr>
        <p:txBody>
          <a:bodyPr/>
          <a:lstStyle/>
          <a:p>
            <a:pPr>
              <a:lnSpc>
                <a:spcPct val="90000"/>
              </a:lnSpc>
              <a:defRPr/>
            </a:pPr>
            <a:r>
              <a:rPr lang="en-US" altLang="en-US" dirty="0"/>
              <a:t>Don’t share information from other interviewees</a:t>
            </a:r>
          </a:p>
          <a:p>
            <a:pPr lvl="1">
              <a:lnSpc>
                <a:spcPct val="90000"/>
              </a:lnSpc>
              <a:defRPr/>
            </a:pPr>
            <a:r>
              <a:rPr lang="en-US" altLang="en-US" dirty="0"/>
              <a:t>“In his interview Capt Matthews mentioned … ”</a:t>
            </a:r>
          </a:p>
          <a:p>
            <a:pPr lvl="1">
              <a:lnSpc>
                <a:spcPct val="90000"/>
              </a:lnSpc>
              <a:defRPr/>
            </a:pPr>
            <a:r>
              <a:rPr lang="en-US" altLang="en-US" dirty="0"/>
              <a:t>This violates Privilege</a:t>
            </a:r>
          </a:p>
          <a:p>
            <a:pPr>
              <a:lnSpc>
                <a:spcPct val="90000"/>
              </a:lnSpc>
              <a:defRPr/>
            </a:pPr>
            <a:r>
              <a:rPr lang="en-US" altLang="en-US" dirty="0"/>
              <a:t>Only privileged interviews can be partially transcribed, include the audio or video recordings in the Testimony and Statements exhibit group in AFSAS</a:t>
            </a:r>
          </a:p>
          <a:p>
            <a:pPr>
              <a:lnSpc>
                <a:spcPct val="90000"/>
              </a:lnSpc>
              <a:defRPr/>
            </a:pPr>
            <a:r>
              <a:rPr lang="en-US" altLang="en-US" dirty="0"/>
              <a:t>Non-privileged interviews must be transcribed completely</a:t>
            </a:r>
          </a:p>
          <a:p>
            <a:pPr>
              <a:lnSpc>
                <a:spcPct val="90000"/>
              </a:lnSpc>
              <a:defRPr/>
            </a:pPr>
            <a:r>
              <a:rPr lang="en-US" altLang="en-US" dirty="0"/>
              <a:t>Not necessary to publish every statement taken from every individual in the Testimony and </a:t>
            </a:r>
            <a:r>
              <a:rPr lang="en-US" altLang="en-US"/>
              <a:t>Statements Exhibit </a:t>
            </a:r>
            <a:r>
              <a:rPr lang="en-US" altLang="en-US" dirty="0"/>
              <a:t>group</a:t>
            </a:r>
          </a:p>
          <a:p>
            <a:pPr>
              <a:lnSpc>
                <a:spcPct val="90000"/>
              </a:lnSpc>
              <a:defRPr/>
            </a:pPr>
            <a:r>
              <a:rPr lang="en-US" altLang="en-US" dirty="0"/>
              <a:t>Don’t transcribe interviews that won’t go into the report </a:t>
            </a:r>
          </a:p>
        </p:txBody>
      </p:sp>
    </p:spTree>
    <p:extLst>
      <p:ext uri="{BB962C8B-B14F-4D97-AF65-F5344CB8AC3E}">
        <p14:creationId xmlns:p14="http://schemas.microsoft.com/office/powerpoint/2010/main" val="25788511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Example of Witness Interview Tracker</a:t>
            </a: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138" y="1312477"/>
            <a:ext cx="6763407" cy="5072556"/>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5" name="Straight Connector 4">
            <a:extLst>
              <a:ext uri="{FF2B5EF4-FFF2-40B4-BE49-F238E27FC236}">
                <a16:creationId xmlns:a16="http://schemas.microsoft.com/office/drawing/2014/main" id="{4A41991E-14AE-3790-737C-3CDD51170BDA}"/>
              </a:ext>
            </a:extLst>
          </p:cNvPr>
          <p:cNvCxnSpPr/>
          <p:nvPr/>
        </p:nvCxnSpPr>
        <p:spPr bwMode="auto">
          <a:xfrm flipV="1">
            <a:off x="683491" y="2355273"/>
            <a:ext cx="1996647" cy="821494"/>
          </a:xfrm>
          <a:prstGeom prst="line">
            <a:avLst/>
          </a:prstGeom>
          <a:solidFill>
            <a:schemeClr val="accent1"/>
          </a:solidFill>
          <a:ln w="12700" cap="flat" cmpd="sng" algn="ctr">
            <a:solidFill>
              <a:schemeClr val="accent2"/>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395BC4CA-FBFC-4DA9-21E9-85E0C7E8D797}"/>
              </a:ext>
            </a:extLst>
          </p:cNvPr>
          <p:cNvCxnSpPr>
            <a:cxnSpLocks/>
          </p:cNvCxnSpPr>
          <p:nvPr/>
        </p:nvCxnSpPr>
        <p:spPr bwMode="auto">
          <a:xfrm flipH="1" flipV="1">
            <a:off x="9443545" y="2355273"/>
            <a:ext cx="1621619" cy="821494"/>
          </a:xfrm>
          <a:prstGeom prst="line">
            <a:avLst/>
          </a:prstGeom>
          <a:solidFill>
            <a:schemeClr val="accent1"/>
          </a:solidFill>
          <a:ln w="12700" cap="flat" cmpd="sng" algn="ctr">
            <a:solidFill>
              <a:schemeClr val="accent2"/>
            </a:solidFill>
            <a:prstDash val="solid"/>
            <a:round/>
            <a:headEnd type="none" w="med" len="med"/>
            <a:tailEnd type="none" w="med" len="med"/>
          </a:ln>
          <a:effectLst/>
        </p:spPr>
      </p:cxnSp>
      <p:pic>
        <p:nvPicPr>
          <p:cNvPr id="11" name="Picture 10">
            <a:extLst>
              <a:ext uri="{FF2B5EF4-FFF2-40B4-BE49-F238E27FC236}">
                <a16:creationId xmlns:a16="http://schemas.microsoft.com/office/drawing/2014/main" id="{D7E44B06-F024-23B0-D815-C7BEC323C3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491" y="3176767"/>
            <a:ext cx="10381673" cy="674142"/>
          </a:xfrm>
          <a:prstGeom prst="rect">
            <a:avLst/>
          </a:prstGeom>
          <a:ln>
            <a:solidFill>
              <a:schemeClr val="tx1">
                <a:lumMod val="50000"/>
                <a:lumOff val="50000"/>
              </a:schemeClr>
            </a:solidFill>
          </a:ln>
        </p:spPr>
      </p:pic>
    </p:spTree>
    <p:extLst>
      <p:ext uri="{BB962C8B-B14F-4D97-AF65-F5344CB8AC3E}">
        <p14:creationId xmlns:p14="http://schemas.microsoft.com/office/powerpoint/2010/main" val="35547277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Interview Problem Areas</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Not completely filling out required forms – all the information is needed</a:t>
            </a:r>
          </a:p>
          <a:p>
            <a:pPr>
              <a:lnSpc>
                <a:spcPct val="90000"/>
              </a:lnSpc>
            </a:pPr>
            <a:r>
              <a:rPr lang="en-US" altLang="en-US" dirty="0"/>
              <a:t>Not starting transcriptions early enough</a:t>
            </a:r>
          </a:p>
          <a:p>
            <a:pPr>
              <a:lnSpc>
                <a:spcPct val="90000"/>
              </a:lnSpc>
            </a:pPr>
            <a:r>
              <a:rPr lang="en-US" altLang="en-US" dirty="0"/>
              <a:t>Finding transcribers  </a:t>
            </a:r>
          </a:p>
          <a:p>
            <a:pPr>
              <a:lnSpc>
                <a:spcPct val="90000"/>
              </a:lnSpc>
            </a:pPr>
            <a:r>
              <a:rPr lang="en-US" altLang="en-US" dirty="0"/>
              <a:t>Transcribing and reviewing witness testimony will be the most time-consuming and labor-intensive duty of clerical support</a:t>
            </a:r>
          </a:p>
          <a:p>
            <a:pPr>
              <a:lnSpc>
                <a:spcPct val="90000"/>
              </a:lnSpc>
            </a:pPr>
            <a:r>
              <a:rPr lang="en-US" altLang="en-US" dirty="0"/>
              <a:t>There is 7-to-1 ratio of 7 hours of transcription and review to 1 hour of interviewing</a:t>
            </a:r>
          </a:p>
        </p:txBody>
      </p:sp>
    </p:spTree>
    <p:extLst>
      <p:ext uri="{BB962C8B-B14F-4D97-AF65-F5344CB8AC3E}">
        <p14:creationId xmlns:p14="http://schemas.microsoft.com/office/powerpoint/2010/main" val="28674634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Gather Data Surveys</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1363629"/>
            <a:ext cx="7215188" cy="4951008"/>
          </a:xfrm>
          <a:prstGeom prst="rect">
            <a:avLst/>
          </a:prstGeom>
          <a:ln>
            <a:solidFill>
              <a:schemeClr val="bg2"/>
            </a:solidFill>
          </a:ln>
        </p:spPr>
      </p:pic>
    </p:spTree>
    <p:extLst>
      <p:ext uri="{BB962C8B-B14F-4D97-AF65-F5344CB8AC3E}">
        <p14:creationId xmlns:p14="http://schemas.microsoft.com/office/powerpoint/2010/main" val="27391781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Release of Information</a:t>
            </a:r>
          </a:p>
        </p:txBody>
      </p:sp>
    </p:spTree>
    <p:extLst>
      <p:ext uri="{BB962C8B-B14F-4D97-AF65-F5344CB8AC3E}">
        <p14:creationId xmlns:p14="http://schemas.microsoft.com/office/powerpoint/2010/main" val="41826114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Release of Information</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Who can an SIB release information to?</a:t>
            </a:r>
          </a:p>
          <a:p>
            <a:pPr lvl="1">
              <a:lnSpc>
                <a:spcPct val="90000"/>
              </a:lnSpc>
            </a:pPr>
            <a:r>
              <a:rPr lang="en-US" altLang="en-US" dirty="0"/>
              <a:t>The MAJCOM/CC or FLDCOM/CC</a:t>
            </a:r>
          </a:p>
          <a:p>
            <a:pPr lvl="1">
              <a:lnSpc>
                <a:spcPct val="90000"/>
              </a:lnSpc>
            </a:pPr>
            <a:r>
              <a:rPr lang="en-US" altLang="en-US" dirty="0"/>
              <a:t>*Most MAJCOM/CC or FLDCOM/CC will ask for weekly updates from SIBs</a:t>
            </a:r>
          </a:p>
          <a:p>
            <a:pPr lvl="1">
              <a:lnSpc>
                <a:spcPct val="90000"/>
              </a:lnSpc>
            </a:pPr>
            <a:r>
              <a:rPr lang="en-US" altLang="en-US" dirty="0"/>
              <a:t>MAJCOM or FLDCOM Safety Staff only, not the rest of the A Staff! </a:t>
            </a:r>
          </a:p>
          <a:p>
            <a:pPr lvl="1">
              <a:lnSpc>
                <a:spcPct val="90000"/>
              </a:lnSpc>
            </a:pPr>
            <a:r>
              <a:rPr lang="en-US" altLang="en-US" dirty="0"/>
              <a:t>HQ AFSEC</a:t>
            </a:r>
          </a:p>
          <a:p>
            <a:pPr>
              <a:lnSpc>
                <a:spcPct val="90000"/>
              </a:lnSpc>
            </a:pPr>
            <a:r>
              <a:rPr lang="en-US" altLang="en-US" dirty="0"/>
              <a:t>What about Mishap Wing/CCs…..</a:t>
            </a:r>
          </a:p>
          <a:p>
            <a:pPr lvl="1">
              <a:lnSpc>
                <a:spcPct val="90000"/>
              </a:lnSpc>
            </a:pPr>
            <a:r>
              <a:rPr lang="en-US" altLang="en-US" dirty="0"/>
              <a:t>NO!</a:t>
            </a:r>
          </a:p>
        </p:txBody>
      </p:sp>
    </p:spTree>
    <p:extLst>
      <p:ext uri="{BB962C8B-B14F-4D97-AF65-F5344CB8AC3E}">
        <p14:creationId xmlns:p14="http://schemas.microsoft.com/office/powerpoint/2010/main" val="24792374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What If…Release of Information</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Investigators discover information which seriously impacts the operation of a space system.</a:t>
            </a:r>
          </a:p>
          <a:p>
            <a:pPr>
              <a:lnSpc>
                <a:spcPct val="90000"/>
              </a:lnSpc>
            </a:pPr>
            <a:r>
              <a:rPr lang="en-US" altLang="en-US" dirty="0"/>
              <a:t>Immediately notify the Convening Authority, and potentially the unit commander, regardless of whether such information is associated with the mishap currently under investigation or not. </a:t>
            </a:r>
          </a:p>
          <a:p>
            <a:pPr>
              <a:lnSpc>
                <a:spcPct val="90000"/>
              </a:lnSpc>
            </a:pPr>
            <a:r>
              <a:rPr lang="en-US" altLang="en-US" dirty="0"/>
              <a:t>Convening Authority will notify other action agencies, the appropriate program manager for the space system or items involved, the space system lead command, and HQ AFSEC.</a:t>
            </a:r>
          </a:p>
          <a:p>
            <a:pPr>
              <a:lnSpc>
                <a:spcPct val="90000"/>
              </a:lnSpc>
            </a:pPr>
            <a:r>
              <a:rPr lang="en-US" altLang="en-US" dirty="0"/>
              <a:t>These action agencies must evaluate the nature and seriousness of the information, determine the proper response, and issue required instructions.</a:t>
            </a:r>
          </a:p>
        </p:txBody>
      </p:sp>
    </p:spTree>
    <p:extLst>
      <p:ext uri="{BB962C8B-B14F-4D97-AF65-F5344CB8AC3E}">
        <p14:creationId xmlns:p14="http://schemas.microsoft.com/office/powerpoint/2010/main" val="1436327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Technical Support </a:t>
            </a:r>
          </a:p>
        </p:txBody>
      </p:sp>
    </p:spTree>
    <p:extLst>
      <p:ext uri="{BB962C8B-B14F-4D97-AF65-F5344CB8AC3E}">
        <p14:creationId xmlns:p14="http://schemas.microsoft.com/office/powerpoint/2010/main" val="41705411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Technical Support</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Technical assistance ROE:</a:t>
            </a:r>
          </a:p>
          <a:p>
            <a:pPr>
              <a:lnSpc>
                <a:spcPct val="90000"/>
              </a:lnSpc>
            </a:pPr>
            <a:r>
              <a:rPr lang="en-US" altLang="en-US" dirty="0"/>
              <a:t>Requested by SIB through HQ AFSEC/SES</a:t>
            </a:r>
          </a:p>
          <a:p>
            <a:pPr lvl="1">
              <a:lnSpc>
                <a:spcPct val="90000"/>
              </a:lnSpc>
            </a:pPr>
            <a:r>
              <a:rPr lang="en-US" altLang="en-US" dirty="0"/>
              <a:t>Mishap Board Technical Assistance:  DSN 246-5867 / Commercial 505-846-5867</a:t>
            </a:r>
          </a:p>
          <a:p>
            <a:pPr>
              <a:lnSpc>
                <a:spcPct val="90000"/>
              </a:lnSpc>
            </a:pPr>
            <a:r>
              <a:rPr lang="en-US" altLang="en-US" dirty="0"/>
              <a:t>Do not directly contact contractors or vendors for teardown and analysis without speaking to the System Manager or HQ AFSEC/SES first</a:t>
            </a:r>
          </a:p>
          <a:p>
            <a:pPr>
              <a:lnSpc>
                <a:spcPct val="90000"/>
              </a:lnSpc>
            </a:pPr>
            <a:r>
              <a:rPr lang="en-US" altLang="en-US" dirty="0"/>
              <a:t>Normally technical support representatives are paid by SPO under contract </a:t>
            </a:r>
          </a:p>
          <a:p>
            <a:pPr>
              <a:lnSpc>
                <a:spcPct val="90000"/>
              </a:lnSpc>
            </a:pPr>
            <a:r>
              <a:rPr lang="en-US" altLang="en-US" dirty="0"/>
              <a:t>Outside labs and specialists may need a contractual vehicle</a:t>
            </a:r>
          </a:p>
        </p:txBody>
      </p:sp>
    </p:spTree>
    <p:extLst>
      <p:ext uri="{BB962C8B-B14F-4D97-AF65-F5344CB8AC3E}">
        <p14:creationId xmlns:p14="http://schemas.microsoft.com/office/powerpoint/2010/main" val="27249789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Technical Support</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Two general types of “technical support”</a:t>
            </a:r>
          </a:p>
          <a:p>
            <a:pPr>
              <a:lnSpc>
                <a:spcPct val="90000"/>
              </a:lnSpc>
            </a:pPr>
            <a:r>
              <a:rPr lang="en-US" altLang="en-US" dirty="0"/>
              <a:t>The manufacturer or contractor that designed, built, or maintained the equipment (such as GE, Lockheed Martin, etc.)</a:t>
            </a:r>
          </a:p>
          <a:p>
            <a:pPr>
              <a:lnSpc>
                <a:spcPct val="90000"/>
              </a:lnSpc>
            </a:pPr>
            <a:r>
              <a:rPr lang="en-US" altLang="en-US" dirty="0"/>
              <a:t>DOD military or civilian personnel (such as SPO, Depot, AF Labs, etc.)</a:t>
            </a:r>
          </a:p>
          <a:p>
            <a:pPr>
              <a:lnSpc>
                <a:spcPct val="90000"/>
              </a:lnSpc>
            </a:pPr>
            <a:r>
              <a:rPr lang="en-US" altLang="en-US" dirty="0"/>
              <a:t>The distinction is important!</a:t>
            </a:r>
          </a:p>
        </p:txBody>
      </p:sp>
    </p:spTree>
    <p:extLst>
      <p:ext uri="{BB962C8B-B14F-4D97-AF65-F5344CB8AC3E}">
        <p14:creationId xmlns:p14="http://schemas.microsoft.com/office/powerpoint/2010/main" val="4271224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Where Does SIB Support Come From?</a:t>
            </a:r>
          </a:p>
        </p:txBody>
      </p:sp>
      <p:sp>
        <p:nvSpPr>
          <p:cNvPr id="2" name="Content Placeholder 1"/>
          <p:cNvSpPr>
            <a:spLocks noGrp="1"/>
          </p:cNvSpPr>
          <p:nvPr>
            <p:ph idx="1"/>
          </p:nvPr>
        </p:nvSpPr>
        <p:spPr/>
        <p:txBody>
          <a:bodyPr/>
          <a:lstStyle/>
          <a:p>
            <a:r>
              <a:rPr lang="en-US" dirty="0"/>
              <a:t>The Commander of the Regular USAF/USSF installation nearest a mishap will provide logistical and investigative support as required (DAFI91-204, Paragraph 2.6.2)</a:t>
            </a:r>
          </a:p>
          <a:p>
            <a:r>
              <a:rPr lang="en-US" dirty="0"/>
              <a:t>This applies to the following:</a:t>
            </a:r>
          </a:p>
          <a:p>
            <a:pPr lvl="1"/>
            <a:r>
              <a:rPr lang="en-US" dirty="0"/>
              <a:t>Clerical help and other personnel as required (WG/SE or Delta/SE)</a:t>
            </a:r>
          </a:p>
          <a:p>
            <a:pPr lvl="1"/>
            <a:r>
              <a:rPr lang="en-US" dirty="0"/>
              <a:t>Office space with secure storage capability (WG/SE or Delta/SE)</a:t>
            </a:r>
          </a:p>
          <a:p>
            <a:pPr lvl="1"/>
            <a:r>
              <a:rPr lang="en-US" dirty="0"/>
              <a:t>Hangar space for the wreckage (if applicable) (EOC/CC, MXG)</a:t>
            </a:r>
          </a:p>
          <a:p>
            <a:pPr lvl="1"/>
            <a:r>
              <a:rPr lang="en-US" dirty="0"/>
              <a:t>Communications, food and water, transportation, shelter, specialized clothing, etc. (WG/SE or Delta/SE)</a:t>
            </a:r>
          </a:p>
          <a:p>
            <a:pPr lvl="1"/>
            <a:r>
              <a:rPr lang="en-US" dirty="0"/>
              <a:t>A contracting officer to assist the SIB with any additional locally procured items (WG/SE, Delta/SE, or the FM)</a:t>
            </a:r>
          </a:p>
          <a:p>
            <a:pPr lvl="1"/>
            <a:r>
              <a:rPr lang="en-US" dirty="0"/>
              <a:t>Etc., etc., etc.</a:t>
            </a:r>
          </a:p>
          <a:p>
            <a:pPr lvl="1"/>
            <a:r>
              <a:rPr lang="en-US" dirty="0"/>
              <a:t>The Wing or Delta Safety Office is the Safety Investigation Board’s starting point</a:t>
            </a:r>
          </a:p>
        </p:txBody>
      </p:sp>
    </p:spTree>
    <p:extLst>
      <p:ext uri="{BB962C8B-B14F-4D97-AF65-F5344CB8AC3E}">
        <p14:creationId xmlns:p14="http://schemas.microsoft.com/office/powerpoint/2010/main" val="13850725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Technical Support</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If DoD personnel (civilian or military) provide written reports include them in the Technical and Engineering Reports exhibit with the appropriate attributes</a:t>
            </a:r>
          </a:p>
          <a:p>
            <a:pPr>
              <a:lnSpc>
                <a:spcPct val="90000"/>
              </a:lnSpc>
            </a:pPr>
            <a:r>
              <a:rPr lang="en-US" altLang="en-US" dirty="0"/>
              <a:t>Do not provide a promise of confidentiality to DoD personnel for a non-privileged report  </a:t>
            </a:r>
          </a:p>
          <a:p>
            <a:pPr>
              <a:lnSpc>
                <a:spcPct val="90000"/>
              </a:lnSpc>
            </a:pPr>
            <a:r>
              <a:rPr lang="en-US" altLang="en-US" dirty="0"/>
              <a:t>However, as with all persons provided access to privileged safety information by the SIB, ensure:</a:t>
            </a:r>
          </a:p>
          <a:p>
            <a:pPr lvl="1">
              <a:lnSpc>
                <a:spcPct val="90000"/>
              </a:lnSpc>
            </a:pPr>
            <a:r>
              <a:rPr lang="en-US" altLang="en-US" dirty="0"/>
              <a:t>They sign the </a:t>
            </a:r>
            <a:r>
              <a:rPr lang="en-US" altLang="en-US" i="1" dirty="0"/>
              <a:t>Non-Disclosure Agreement - Safety Investigation – DoD Personnel</a:t>
            </a:r>
            <a:r>
              <a:rPr lang="en-US" altLang="en-US" dirty="0"/>
              <a:t> located in the SIB Support Go-Package</a:t>
            </a:r>
          </a:p>
          <a:p>
            <a:pPr lvl="1">
              <a:lnSpc>
                <a:spcPct val="90000"/>
              </a:lnSpc>
            </a:pPr>
            <a:r>
              <a:rPr lang="en-US" altLang="en-US" dirty="0"/>
              <a:t>That it is on file with the SIB</a:t>
            </a:r>
          </a:p>
          <a:p>
            <a:pPr>
              <a:lnSpc>
                <a:spcPct val="90000"/>
              </a:lnSpc>
            </a:pPr>
            <a:r>
              <a:rPr lang="en-US" altLang="en-US" dirty="0"/>
              <a:t>This will be included in the NDA exhibit</a:t>
            </a:r>
          </a:p>
        </p:txBody>
      </p:sp>
    </p:spTree>
    <p:extLst>
      <p:ext uri="{BB962C8B-B14F-4D97-AF65-F5344CB8AC3E}">
        <p14:creationId xmlns:p14="http://schemas.microsoft.com/office/powerpoint/2010/main" val="9015404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Technical Support</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Contractors and Manufacturers are required to sign the </a:t>
            </a:r>
            <a:r>
              <a:rPr lang="en-US" altLang="en-US" i="1" dirty="0"/>
              <a:t>Non-Disclosure Agreement – Contractor Reps</a:t>
            </a:r>
            <a:r>
              <a:rPr lang="en-US" altLang="en-US" dirty="0"/>
              <a:t> located in the SIB Go-Package as Technical Experts to Safety Investigations</a:t>
            </a:r>
          </a:p>
          <a:p>
            <a:pPr>
              <a:lnSpc>
                <a:spcPct val="90000"/>
              </a:lnSpc>
            </a:pPr>
            <a:r>
              <a:rPr lang="en-US" altLang="en-US" dirty="0"/>
              <a:t>If Contractors or Manufacturers desire their information to be privileged, they are required to complete a </a:t>
            </a:r>
            <a:r>
              <a:rPr lang="en-US" altLang="en-US" i="1" dirty="0"/>
              <a:t>Privileged Witness Agreement </a:t>
            </a:r>
            <a:r>
              <a:rPr lang="en-US" altLang="en-US" dirty="0"/>
              <a:t>to be placed before the report </a:t>
            </a:r>
          </a:p>
          <a:p>
            <a:pPr>
              <a:lnSpc>
                <a:spcPct val="90000"/>
              </a:lnSpc>
            </a:pPr>
            <a:r>
              <a:rPr lang="en-US" altLang="en-US" dirty="0"/>
              <a:t>A privileged technical report may contain analysis, conclusions, and recommendations based on privileged information to include confidential statements, appointed SIB member deliberations, or proprietary company information</a:t>
            </a:r>
          </a:p>
          <a:p>
            <a:pPr>
              <a:lnSpc>
                <a:spcPct val="90000"/>
              </a:lnSpc>
            </a:pPr>
            <a:r>
              <a:rPr lang="en-US" altLang="en-US" dirty="0"/>
              <a:t>Often, however, contractors and manufacturers do </a:t>
            </a:r>
            <a:r>
              <a:rPr lang="en-US" altLang="en-US" i="1" dirty="0"/>
              <a:t>not</a:t>
            </a:r>
            <a:r>
              <a:rPr lang="en-US" altLang="en-US" dirty="0"/>
              <a:t> request a promise of confidentiality  </a:t>
            </a:r>
          </a:p>
          <a:p>
            <a:pPr lvl="1">
              <a:lnSpc>
                <a:spcPct val="90000"/>
              </a:lnSpc>
            </a:pPr>
            <a:r>
              <a:rPr lang="en-US" altLang="en-US" dirty="0"/>
              <a:t>For example, Lockheed Martin just gives you a factual analysis of the continuity of the [particular] system following a mishap</a:t>
            </a:r>
          </a:p>
          <a:p>
            <a:pPr lvl="1">
              <a:lnSpc>
                <a:spcPct val="90000"/>
              </a:lnSpc>
            </a:pPr>
            <a:r>
              <a:rPr lang="en-US" altLang="en-US" dirty="0"/>
              <a:t>This factual analysis will also go in the Technical and Engineering Reports exhibit with the appropriate non-privileged attributes.</a:t>
            </a:r>
          </a:p>
        </p:txBody>
      </p:sp>
    </p:spTree>
    <p:extLst>
      <p:ext uri="{BB962C8B-B14F-4D97-AF65-F5344CB8AC3E}">
        <p14:creationId xmlns:p14="http://schemas.microsoft.com/office/powerpoint/2010/main" val="19510087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Tracking Parts Analysis</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Evidence Analysis will be taking place either:</a:t>
            </a:r>
          </a:p>
          <a:p>
            <a:pPr lvl="1">
              <a:lnSpc>
                <a:spcPct val="90000"/>
              </a:lnSpc>
            </a:pPr>
            <a:r>
              <a:rPr lang="en-US" altLang="en-US" dirty="0"/>
              <a:t>In the SIB “offices”</a:t>
            </a:r>
          </a:p>
          <a:p>
            <a:pPr lvl="1">
              <a:lnSpc>
                <a:spcPct val="90000"/>
              </a:lnSpc>
            </a:pPr>
            <a:r>
              <a:rPr lang="en-US" altLang="en-US" dirty="0"/>
              <a:t>At mishap site </a:t>
            </a:r>
          </a:p>
          <a:p>
            <a:pPr lvl="1">
              <a:lnSpc>
                <a:spcPct val="90000"/>
              </a:lnSpc>
            </a:pPr>
            <a:r>
              <a:rPr lang="en-US" altLang="en-US" dirty="0"/>
              <a:t>In a local hangar</a:t>
            </a:r>
          </a:p>
          <a:p>
            <a:pPr lvl="1">
              <a:lnSpc>
                <a:spcPct val="90000"/>
              </a:lnSpc>
            </a:pPr>
            <a:r>
              <a:rPr lang="en-US" altLang="en-US" dirty="0"/>
              <a:t>At the contractors’ or experts’ location</a:t>
            </a:r>
          </a:p>
          <a:p>
            <a:pPr>
              <a:lnSpc>
                <a:spcPct val="90000"/>
              </a:lnSpc>
            </a:pPr>
            <a:r>
              <a:rPr lang="en-US" altLang="en-US" dirty="0"/>
              <a:t>Bottom Line - Know the following: </a:t>
            </a:r>
          </a:p>
          <a:p>
            <a:pPr lvl="1">
              <a:lnSpc>
                <a:spcPct val="90000"/>
              </a:lnSpc>
            </a:pPr>
            <a:r>
              <a:rPr lang="en-US" altLang="en-US" dirty="0"/>
              <a:t>Where spacecraft or equipment parts are</a:t>
            </a:r>
          </a:p>
          <a:p>
            <a:pPr lvl="1">
              <a:lnSpc>
                <a:spcPct val="90000"/>
              </a:lnSpc>
            </a:pPr>
            <a:r>
              <a:rPr lang="en-US" altLang="en-US" dirty="0"/>
              <a:t>Who is doing what to them</a:t>
            </a:r>
          </a:p>
          <a:p>
            <a:pPr lvl="1">
              <a:lnSpc>
                <a:spcPct val="90000"/>
              </a:lnSpc>
            </a:pPr>
            <a:r>
              <a:rPr lang="en-US" altLang="en-US" dirty="0"/>
              <a:t>What do you expect from the analysis </a:t>
            </a:r>
          </a:p>
          <a:p>
            <a:pPr lvl="1">
              <a:lnSpc>
                <a:spcPct val="90000"/>
              </a:lnSpc>
            </a:pPr>
            <a:r>
              <a:rPr lang="en-US" altLang="en-US" dirty="0"/>
              <a:t>When the results are due back</a:t>
            </a:r>
          </a:p>
          <a:p>
            <a:pPr lvl="1">
              <a:lnSpc>
                <a:spcPct val="90000"/>
              </a:lnSpc>
            </a:pPr>
            <a:r>
              <a:rPr lang="en-US" altLang="en-US" dirty="0"/>
              <a:t>Brief status updates at each daily meeting</a:t>
            </a:r>
          </a:p>
        </p:txBody>
      </p:sp>
      <p:pic>
        <p:nvPicPr>
          <p:cNvPr id="5" name="Picture 1028" descr="DSCN0089"/>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l="63004" t="5771" r="9575" b="15829"/>
          <a:stretch>
            <a:fillRect/>
          </a:stretch>
        </p:blipFill>
        <p:spPr bwMode="auto">
          <a:xfrm>
            <a:off x="7843020" y="1394588"/>
            <a:ext cx="2924832" cy="4469184"/>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C83D01C-319E-3AA4-6DB9-BA7A279339B7}"/>
              </a:ext>
            </a:extLst>
          </p:cNvPr>
          <p:cNvSpPr txBox="1"/>
          <p:nvPr/>
        </p:nvSpPr>
        <p:spPr>
          <a:xfrm>
            <a:off x="7843904" y="5885271"/>
            <a:ext cx="2923948" cy="307777"/>
          </a:xfrm>
          <a:prstGeom prst="rect">
            <a:avLst/>
          </a:prstGeom>
          <a:noFill/>
        </p:spPr>
        <p:txBody>
          <a:bodyPr wrap="square" rtlCol="0">
            <a:spAutoFit/>
          </a:bodyPr>
          <a:lstStyle/>
          <a:p>
            <a:pPr algn="ctr"/>
            <a:r>
              <a:rPr lang="en-US" sz="1400" dirty="0"/>
              <a:t>*Flight Mishap Example</a:t>
            </a:r>
          </a:p>
        </p:txBody>
      </p:sp>
    </p:spTree>
    <p:extLst>
      <p:ext uri="{BB962C8B-B14F-4D97-AF65-F5344CB8AC3E}">
        <p14:creationId xmlns:p14="http://schemas.microsoft.com/office/powerpoint/2010/main" val="7614833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Mishap Analysis &amp; Animation Facility</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The central focal point of investigation is on the recovery of data from equipment data recorders for USAF and USSF safety investigations per DAFI91-204, Paragraph 7.2.5.11.</a:t>
            </a:r>
          </a:p>
          <a:p>
            <a:pPr>
              <a:lnSpc>
                <a:spcPct val="90000"/>
              </a:lnSpc>
            </a:pPr>
            <a:r>
              <a:rPr lang="en-US" altLang="en-US" dirty="0"/>
              <a:t>Contact the Mishap Analysis &amp; Animation Facility (MAAF) through the technical assistance hotline</a:t>
            </a:r>
          </a:p>
          <a:p>
            <a:pPr>
              <a:lnSpc>
                <a:spcPct val="90000"/>
              </a:lnSpc>
            </a:pPr>
            <a:r>
              <a:rPr lang="en-US" altLang="en-US" dirty="0"/>
              <a:t>The MAAF has the organic capability to recover data from damaged recorders</a:t>
            </a:r>
          </a:p>
          <a:p>
            <a:pPr>
              <a:lnSpc>
                <a:spcPct val="90000"/>
              </a:lnSpc>
            </a:pPr>
            <a:r>
              <a:rPr lang="en-US" altLang="en-US" dirty="0"/>
              <a:t>The MAAF can produce plots, tabular listings, and copies of recorder data and animations</a:t>
            </a:r>
          </a:p>
          <a:p>
            <a:pPr>
              <a:lnSpc>
                <a:spcPct val="90000"/>
              </a:lnSpc>
            </a:pPr>
            <a:r>
              <a:rPr lang="en-US" altLang="en-US" dirty="0">
                <a:solidFill>
                  <a:schemeClr val="accent1">
                    <a:lumMod val="50000"/>
                  </a:schemeClr>
                </a:solidFill>
              </a:rPr>
              <a:t>*Do they support space recorders?</a:t>
            </a:r>
          </a:p>
        </p:txBody>
      </p:sp>
    </p:spTree>
    <p:extLst>
      <p:ext uri="{BB962C8B-B14F-4D97-AF65-F5344CB8AC3E}">
        <p14:creationId xmlns:p14="http://schemas.microsoft.com/office/powerpoint/2010/main" val="14322317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Mishap Analysis &amp; Animation Facility</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MAAF has the capabilities to combine multiple sources of data like:</a:t>
            </a:r>
          </a:p>
          <a:p>
            <a:pPr lvl="1">
              <a:lnSpc>
                <a:spcPct val="90000"/>
              </a:lnSpc>
            </a:pPr>
            <a:r>
              <a:rPr lang="en-US" altLang="en-US" dirty="0"/>
              <a:t>Flight data recorder</a:t>
            </a:r>
          </a:p>
          <a:p>
            <a:pPr lvl="1">
              <a:lnSpc>
                <a:spcPct val="90000"/>
              </a:lnSpc>
            </a:pPr>
            <a:r>
              <a:rPr lang="en-US" altLang="en-US" dirty="0"/>
              <a:t>Cockpit voice recorder</a:t>
            </a:r>
          </a:p>
          <a:p>
            <a:pPr lvl="1">
              <a:lnSpc>
                <a:spcPct val="90000"/>
              </a:lnSpc>
            </a:pPr>
            <a:r>
              <a:rPr lang="en-US" altLang="en-US" dirty="0"/>
              <a:t>RADAR data</a:t>
            </a:r>
          </a:p>
          <a:p>
            <a:pPr lvl="1">
              <a:lnSpc>
                <a:spcPct val="90000"/>
              </a:lnSpc>
            </a:pPr>
            <a:r>
              <a:rPr lang="en-US" altLang="en-US" dirty="0"/>
              <a:t>Simulator data</a:t>
            </a:r>
          </a:p>
          <a:p>
            <a:pPr lvl="1">
              <a:lnSpc>
                <a:spcPct val="90000"/>
              </a:lnSpc>
            </a:pPr>
            <a:r>
              <a:rPr lang="en-US" altLang="en-US" dirty="0"/>
              <a:t>Terrain data</a:t>
            </a:r>
          </a:p>
          <a:p>
            <a:pPr lvl="1">
              <a:lnSpc>
                <a:spcPct val="90000"/>
              </a:lnSpc>
            </a:pPr>
            <a:r>
              <a:rPr lang="en-US" altLang="en-US" dirty="0"/>
              <a:t>Mapping data</a:t>
            </a:r>
          </a:p>
          <a:p>
            <a:pPr lvl="1">
              <a:lnSpc>
                <a:spcPct val="90000"/>
              </a:lnSpc>
            </a:pPr>
            <a:r>
              <a:rPr lang="en-US" altLang="en-US" dirty="0"/>
              <a:t>HUD tapes</a:t>
            </a: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7731" y="2123267"/>
            <a:ext cx="5046847" cy="39546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4922EAB-BD6E-0FCC-1E72-0B46F6028AF3}"/>
              </a:ext>
            </a:extLst>
          </p:cNvPr>
          <p:cNvSpPr txBox="1"/>
          <p:nvPr/>
        </p:nvSpPr>
        <p:spPr>
          <a:xfrm>
            <a:off x="7319180" y="6077918"/>
            <a:ext cx="2923948" cy="307777"/>
          </a:xfrm>
          <a:prstGeom prst="rect">
            <a:avLst/>
          </a:prstGeom>
          <a:noFill/>
        </p:spPr>
        <p:txBody>
          <a:bodyPr wrap="square" rtlCol="0">
            <a:spAutoFit/>
          </a:bodyPr>
          <a:lstStyle/>
          <a:p>
            <a:pPr algn="ctr"/>
            <a:r>
              <a:rPr lang="en-US" sz="1400" dirty="0"/>
              <a:t>*Flight Mishap Example</a:t>
            </a:r>
          </a:p>
        </p:txBody>
      </p:sp>
    </p:spTree>
    <p:extLst>
      <p:ext uri="{BB962C8B-B14F-4D97-AF65-F5344CB8AC3E}">
        <p14:creationId xmlns:p14="http://schemas.microsoft.com/office/powerpoint/2010/main" val="18764405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Mishap Analysis &amp; Animation Facility</a:t>
            </a:r>
          </a:p>
        </p:txBody>
      </p:sp>
      <p:sp>
        <p:nvSpPr>
          <p:cNvPr id="8" name="Content Placeholder 1"/>
          <p:cNvSpPr>
            <a:spLocks noGrp="1"/>
          </p:cNvSpPr>
          <p:nvPr>
            <p:ph idx="1"/>
          </p:nvPr>
        </p:nvSpPr>
        <p:spPr>
          <a:xfrm>
            <a:off x="368301" y="1504950"/>
            <a:ext cx="11197167" cy="4743450"/>
          </a:xfrm>
        </p:spPr>
        <p:txBody>
          <a:bodyPr/>
          <a:lstStyle/>
          <a:p>
            <a:pPr>
              <a:lnSpc>
                <a:spcPct val="90000"/>
              </a:lnSpc>
            </a:pPr>
            <a:r>
              <a:rPr lang="en-US" altLang="en-US" dirty="0"/>
              <a:t>Typical turn around times for products</a:t>
            </a:r>
          </a:p>
          <a:p>
            <a:pPr lvl="1">
              <a:lnSpc>
                <a:spcPct val="90000"/>
              </a:lnSpc>
            </a:pPr>
            <a:r>
              <a:rPr lang="en-US" altLang="en-US" dirty="0"/>
              <a:t>Copies of cockpit voice recorder data 1+ day</a:t>
            </a:r>
          </a:p>
          <a:p>
            <a:pPr lvl="1">
              <a:lnSpc>
                <a:spcPct val="90000"/>
              </a:lnSpc>
            </a:pPr>
            <a:r>
              <a:rPr lang="en-US" altLang="en-US" dirty="0"/>
              <a:t>Initial readout &amp; plots or tables is 1-2+ days</a:t>
            </a:r>
          </a:p>
          <a:p>
            <a:pPr lvl="1">
              <a:lnSpc>
                <a:spcPct val="90000"/>
              </a:lnSpc>
            </a:pPr>
            <a:r>
              <a:rPr lang="en-US" altLang="en-US" dirty="0"/>
              <a:t>Initial animations 3-5+ days</a:t>
            </a:r>
          </a:p>
          <a:p>
            <a:pPr lvl="1">
              <a:lnSpc>
                <a:spcPct val="90000"/>
              </a:lnSpc>
            </a:pPr>
            <a:r>
              <a:rPr lang="en-US" altLang="en-US" dirty="0"/>
              <a:t>Final animation 7-10+ days</a:t>
            </a:r>
          </a:p>
          <a:p>
            <a:pPr>
              <a:lnSpc>
                <a:spcPct val="90000"/>
              </a:lnSpc>
            </a:pPr>
            <a:r>
              <a:rPr lang="en-US" altLang="en-US" dirty="0"/>
              <a:t>Several factors may cause longer turn-around times</a:t>
            </a:r>
          </a:p>
          <a:p>
            <a:pPr lvl="1">
              <a:lnSpc>
                <a:spcPct val="90000"/>
              </a:lnSpc>
            </a:pPr>
            <a:r>
              <a:rPr lang="en-US" altLang="en-US" dirty="0"/>
              <a:t>Recorder damage</a:t>
            </a:r>
          </a:p>
          <a:p>
            <a:pPr lvl="1">
              <a:lnSpc>
                <a:spcPct val="90000"/>
              </a:lnSpc>
            </a:pPr>
            <a:r>
              <a:rPr lang="en-US" altLang="en-US" dirty="0"/>
              <a:t>Animating complex mishap scenarios</a:t>
            </a:r>
          </a:p>
          <a:p>
            <a:pPr lvl="1">
              <a:lnSpc>
                <a:spcPct val="90000"/>
              </a:lnSpc>
            </a:pPr>
            <a:r>
              <a:rPr lang="en-US" altLang="en-US" dirty="0"/>
              <a:t>Other workload assignments</a:t>
            </a:r>
          </a:p>
        </p:txBody>
      </p:sp>
    </p:spTree>
    <p:extLst>
      <p:ext uri="{BB962C8B-B14F-4D97-AF65-F5344CB8AC3E}">
        <p14:creationId xmlns:p14="http://schemas.microsoft.com/office/powerpoint/2010/main" val="15726980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Mishap Factors</a:t>
            </a:r>
          </a:p>
        </p:txBody>
      </p:sp>
    </p:spTree>
    <p:extLst>
      <p:ext uri="{BB962C8B-B14F-4D97-AF65-F5344CB8AC3E}">
        <p14:creationId xmlns:p14="http://schemas.microsoft.com/office/powerpoint/2010/main" val="40449526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Factors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A factor is:</a:t>
            </a:r>
          </a:p>
          <a:p>
            <a:pPr lvl="1">
              <a:lnSpc>
                <a:spcPct val="90000"/>
              </a:lnSpc>
              <a:tabLst>
                <a:tab pos="457200" algn="l"/>
              </a:tabLst>
            </a:pPr>
            <a:r>
              <a:rPr lang="en-US" altLang="en-US" i="1" dirty="0"/>
              <a:t>Any unusual, out-of-the-ordinary or deficient action, or condition, discovered in the course of a mishap investigation that contributed to the eventual outcome </a:t>
            </a:r>
            <a:r>
              <a:rPr lang="en-US" altLang="en-US" dirty="0"/>
              <a:t>(DAFI91-204, Paragraph 8.5.1.)</a:t>
            </a:r>
          </a:p>
          <a:p>
            <a:pPr marL="288925" lvl="1">
              <a:lnSpc>
                <a:spcPct val="90000"/>
              </a:lnSpc>
              <a:tabLst>
                <a:tab pos="457200" algn="l"/>
              </a:tabLst>
            </a:pPr>
            <a:r>
              <a:rPr lang="en-US" altLang="en-US" dirty="0"/>
              <a:t>Most mishaps involve multiple factors</a:t>
            </a:r>
          </a:p>
          <a:p>
            <a:pPr marL="288925" lvl="1">
              <a:lnSpc>
                <a:spcPct val="90000"/>
              </a:lnSpc>
              <a:tabLst>
                <a:tab pos="457200" algn="l"/>
              </a:tabLst>
            </a:pPr>
            <a:r>
              <a:rPr lang="en-US" altLang="en-US" dirty="0"/>
              <a:t>Examples of factors include:</a:t>
            </a:r>
          </a:p>
          <a:p>
            <a:pPr lvl="1">
              <a:lnSpc>
                <a:spcPct val="90000"/>
              </a:lnSpc>
              <a:tabLst>
                <a:tab pos="457200" algn="l"/>
              </a:tabLst>
            </a:pPr>
            <a:r>
              <a:rPr lang="en-US" altLang="en-US" dirty="0"/>
              <a:t>Supervision</a:t>
            </a:r>
          </a:p>
          <a:p>
            <a:pPr lvl="1">
              <a:lnSpc>
                <a:spcPct val="90000"/>
              </a:lnSpc>
              <a:tabLst>
                <a:tab pos="457200" algn="l"/>
              </a:tabLst>
            </a:pPr>
            <a:r>
              <a:rPr lang="en-US" altLang="en-US" dirty="0"/>
              <a:t>Qualifications</a:t>
            </a:r>
          </a:p>
          <a:p>
            <a:pPr lvl="1">
              <a:lnSpc>
                <a:spcPct val="90000"/>
              </a:lnSpc>
              <a:tabLst>
                <a:tab pos="457200" algn="l"/>
              </a:tabLst>
            </a:pPr>
            <a:r>
              <a:rPr lang="en-US" altLang="en-US" dirty="0"/>
              <a:t>Weather</a:t>
            </a:r>
          </a:p>
          <a:p>
            <a:pPr lvl="1">
              <a:lnSpc>
                <a:spcPct val="90000"/>
              </a:lnSpc>
              <a:tabLst>
                <a:tab pos="457200" algn="l"/>
              </a:tabLst>
            </a:pPr>
            <a:r>
              <a:rPr lang="en-US" altLang="en-US" dirty="0"/>
              <a:t>Logistics</a:t>
            </a:r>
          </a:p>
          <a:p>
            <a:pPr lvl="1">
              <a:lnSpc>
                <a:spcPct val="90000"/>
              </a:lnSpc>
              <a:tabLst>
                <a:tab pos="457200" algn="l"/>
              </a:tabLst>
            </a:pPr>
            <a:r>
              <a:rPr lang="en-US" altLang="en-US" dirty="0"/>
              <a:t>Maintenance</a:t>
            </a:r>
          </a:p>
          <a:p>
            <a:pPr lvl="1">
              <a:lnSpc>
                <a:spcPct val="90000"/>
              </a:lnSpc>
              <a:tabLst>
                <a:tab pos="457200" algn="l"/>
              </a:tabLst>
            </a:pPr>
            <a:r>
              <a:rPr lang="en-US" altLang="en-US" dirty="0"/>
              <a:t>Mission Planning</a:t>
            </a:r>
          </a:p>
          <a:p>
            <a:pPr lvl="1">
              <a:lnSpc>
                <a:spcPct val="90000"/>
              </a:lnSpc>
              <a:tabLst>
                <a:tab pos="457200" algn="l"/>
              </a:tabLst>
            </a:pPr>
            <a:r>
              <a:rPr lang="en-US" altLang="en-US" dirty="0"/>
              <a:t>Launch or Operations Discipline</a:t>
            </a:r>
          </a:p>
          <a:p>
            <a:pPr lvl="1">
              <a:lnSpc>
                <a:spcPct val="90000"/>
              </a:lnSpc>
              <a:tabLst>
                <a:tab pos="457200" algn="l"/>
              </a:tabLst>
            </a:pPr>
            <a:r>
              <a:rPr lang="en-US" altLang="en-US" dirty="0"/>
              <a:t>Currency and/or Experience</a:t>
            </a:r>
          </a:p>
          <a:p>
            <a:pPr lvl="1">
              <a:lnSpc>
                <a:spcPct val="90000"/>
              </a:lnSpc>
              <a:tabLst>
                <a:tab pos="457200" algn="l"/>
              </a:tabLst>
            </a:pPr>
            <a:endParaRPr lang="en-US" altLang="en-US" dirty="0"/>
          </a:p>
        </p:txBody>
      </p:sp>
    </p:spTree>
    <p:extLst>
      <p:ext uri="{BB962C8B-B14F-4D97-AF65-F5344CB8AC3E}">
        <p14:creationId xmlns:p14="http://schemas.microsoft.com/office/powerpoint/2010/main" val="24548673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Factors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The launch crew rushed the preflight checklist process, due to running behind schedule and failed to notice the rocket booster was not properly prepared prior to liftoff</a:t>
            </a:r>
          </a:p>
          <a:p>
            <a:pPr>
              <a:lnSpc>
                <a:spcPct val="90000"/>
              </a:lnSpc>
              <a:tabLst>
                <a:tab pos="457200" algn="l"/>
              </a:tabLst>
            </a:pPr>
            <a:r>
              <a:rPr lang="en-US" altLang="en-US" dirty="0"/>
              <a:t>The rocket boosters cracked during liftoff causing fuel leakage and a subsequent explosion of both the launch and space vehicles</a:t>
            </a:r>
          </a:p>
          <a:p>
            <a:pPr lvl="1">
              <a:lnSpc>
                <a:spcPct val="90000"/>
              </a:lnSpc>
              <a:tabLst>
                <a:tab pos="457200" algn="l"/>
              </a:tabLst>
            </a:pPr>
            <a:r>
              <a:rPr lang="en-US" altLang="en-US" dirty="0"/>
              <a:t>Launch crew actions</a:t>
            </a:r>
          </a:p>
          <a:p>
            <a:pPr lvl="2">
              <a:lnSpc>
                <a:spcPct val="90000"/>
              </a:lnSpc>
              <a:tabLst>
                <a:tab pos="457200" algn="l"/>
              </a:tabLst>
            </a:pPr>
            <a:r>
              <a:rPr lang="en-US" altLang="en-US" dirty="0"/>
              <a:t>Launch crew allowed the prelaunch procedures to be rushed</a:t>
            </a:r>
          </a:p>
          <a:p>
            <a:pPr lvl="1">
              <a:lnSpc>
                <a:spcPct val="90000"/>
              </a:lnSpc>
              <a:tabLst>
                <a:tab pos="457200" algn="l"/>
              </a:tabLst>
            </a:pPr>
            <a:r>
              <a:rPr lang="en-US" altLang="en-US" dirty="0"/>
              <a:t>Equipment</a:t>
            </a:r>
          </a:p>
          <a:p>
            <a:pPr lvl="2">
              <a:lnSpc>
                <a:spcPct val="90000"/>
              </a:lnSpc>
              <a:tabLst>
                <a:tab pos="457200" algn="l"/>
              </a:tabLst>
            </a:pPr>
            <a:r>
              <a:rPr lang="en-US" altLang="en-US" dirty="0"/>
              <a:t>Rocket boosters were not properly prepared for liftout prior to countdown</a:t>
            </a:r>
          </a:p>
          <a:p>
            <a:pPr lvl="1">
              <a:lnSpc>
                <a:spcPct val="90000"/>
              </a:lnSpc>
              <a:tabLst>
                <a:tab pos="457200" algn="l"/>
              </a:tabLst>
            </a:pPr>
            <a:r>
              <a:rPr lang="en-US" altLang="en-US" dirty="0"/>
              <a:t>Launch pad / ground crew actions</a:t>
            </a:r>
          </a:p>
          <a:p>
            <a:pPr lvl="2">
              <a:lnSpc>
                <a:spcPct val="90000"/>
              </a:lnSpc>
              <a:tabLst>
                <a:tab pos="457200" algn="l"/>
              </a:tabLst>
            </a:pPr>
            <a:r>
              <a:rPr lang="en-US" altLang="en-US" dirty="0"/>
              <a:t>There was a lack of communication between ground crew and the launch crew</a:t>
            </a:r>
          </a:p>
          <a:p>
            <a:pPr lvl="1">
              <a:lnSpc>
                <a:spcPct val="90000"/>
              </a:lnSpc>
              <a:tabLst>
                <a:tab pos="457200" algn="l"/>
              </a:tabLst>
            </a:pPr>
            <a:endParaRPr lang="en-US" altLang="en-US" dirty="0"/>
          </a:p>
        </p:txBody>
      </p:sp>
    </p:spTree>
    <p:extLst>
      <p:ext uri="{BB962C8B-B14F-4D97-AF65-F5344CB8AC3E}">
        <p14:creationId xmlns:p14="http://schemas.microsoft.com/office/powerpoint/2010/main" val="8347495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Factors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solidFill>
                  <a:schemeClr val="accent1">
                    <a:lumMod val="50000"/>
                  </a:schemeClr>
                </a:solidFill>
              </a:rPr>
              <a:t>Operator 1 (OP1) rolled a Humvee during an exercise which  fatally injured the turret gunner. The weather was unremarkable,  vehicle condition was not a factor, OP1 was properly licensed  and trained. OP1 was noted for his aggressive, dangerous driving  which had been discussed by his peers with the shift leader and  his immediate supervisor. Peers had noted OP1 stated he wanted  to "get the HMMWV on 2 wheels." No action was taken, and the  information was not relayed further up the chain.</a:t>
            </a:r>
          </a:p>
          <a:p>
            <a:pPr>
              <a:lnSpc>
                <a:spcPct val="90000"/>
              </a:lnSpc>
              <a:tabLst>
                <a:tab pos="457200" algn="l"/>
              </a:tabLst>
            </a:pPr>
            <a:r>
              <a:rPr lang="en-US" altLang="en-US" dirty="0">
                <a:solidFill>
                  <a:schemeClr val="accent1">
                    <a:lumMod val="50000"/>
                  </a:schemeClr>
                </a:solidFill>
              </a:rPr>
              <a:t>“UNIT SUPERVISION” – Failed to correct O1's driving  behaviors</a:t>
            </a:r>
          </a:p>
          <a:p>
            <a:pPr>
              <a:lnSpc>
                <a:spcPct val="90000"/>
              </a:lnSpc>
              <a:tabLst>
                <a:tab pos="457200" algn="l"/>
              </a:tabLst>
            </a:pPr>
            <a:r>
              <a:rPr lang="en-US" altLang="en-US" dirty="0">
                <a:solidFill>
                  <a:schemeClr val="accent1">
                    <a:lumMod val="50000"/>
                  </a:schemeClr>
                </a:solidFill>
              </a:rPr>
              <a:t>???</a:t>
            </a:r>
          </a:p>
          <a:p>
            <a:pPr lvl="1">
              <a:lnSpc>
                <a:spcPct val="90000"/>
              </a:lnSpc>
              <a:tabLst>
                <a:tab pos="457200" algn="l"/>
              </a:tabLst>
            </a:pPr>
            <a:endParaRPr lang="en-US" altLang="en-US" dirty="0"/>
          </a:p>
        </p:txBody>
      </p:sp>
      <p:sp>
        <p:nvSpPr>
          <p:cNvPr id="2" name="TextBox 1">
            <a:extLst>
              <a:ext uri="{FF2B5EF4-FFF2-40B4-BE49-F238E27FC236}">
                <a16:creationId xmlns:a16="http://schemas.microsoft.com/office/drawing/2014/main" id="{F1FFEC29-C403-BC68-9D3C-46F318FD2001}"/>
              </a:ext>
            </a:extLst>
          </p:cNvPr>
          <p:cNvSpPr txBox="1"/>
          <p:nvPr/>
        </p:nvSpPr>
        <p:spPr>
          <a:xfrm>
            <a:off x="368301" y="5940623"/>
            <a:ext cx="2923948" cy="307777"/>
          </a:xfrm>
          <a:prstGeom prst="rect">
            <a:avLst/>
          </a:prstGeom>
          <a:noFill/>
        </p:spPr>
        <p:txBody>
          <a:bodyPr wrap="square" rtlCol="0">
            <a:spAutoFit/>
          </a:bodyPr>
          <a:lstStyle/>
          <a:p>
            <a:pPr algn="ctr"/>
            <a:r>
              <a:rPr lang="en-US" sz="1400" dirty="0"/>
              <a:t>*Occupation Mishap Example</a:t>
            </a:r>
          </a:p>
        </p:txBody>
      </p:sp>
    </p:spTree>
    <p:extLst>
      <p:ext uri="{BB962C8B-B14F-4D97-AF65-F5344CB8AC3E}">
        <p14:creationId xmlns:p14="http://schemas.microsoft.com/office/powerpoint/2010/main" val="2548655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Investigation Timeline</a:t>
            </a:r>
          </a:p>
        </p:txBody>
      </p:sp>
      <p:sp>
        <p:nvSpPr>
          <p:cNvPr id="2" name="Content Placeholder 1"/>
          <p:cNvSpPr>
            <a:spLocks noGrp="1"/>
          </p:cNvSpPr>
          <p:nvPr>
            <p:ph idx="1"/>
          </p:nvPr>
        </p:nvSpPr>
        <p:spPr/>
        <p:txBody>
          <a:bodyPr/>
          <a:lstStyle/>
          <a:p>
            <a:r>
              <a:rPr lang="en-US" dirty="0"/>
              <a:t>The “clock” starts the day of the mishap</a:t>
            </a:r>
          </a:p>
          <a:p>
            <a:r>
              <a:rPr lang="en-US" dirty="0"/>
              <a:t>After 30 days, the investigation </a:t>
            </a:r>
            <a:r>
              <a:rPr lang="en-US" i="1" dirty="0"/>
              <a:t>should </a:t>
            </a:r>
            <a:r>
              <a:rPr lang="en-US" dirty="0"/>
              <a:t>(not necessarily will):</a:t>
            </a:r>
          </a:p>
          <a:p>
            <a:pPr lvl="1"/>
            <a:r>
              <a:rPr lang="en-US" dirty="0"/>
              <a:t>Be complete</a:t>
            </a:r>
          </a:p>
          <a:p>
            <a:pPr lvl="1"/>
            <a:r>
              <a:rPr lang="en-US" dirty="0"/>
              <a:t>The SIB is prepared to brief the Convening Authority immediately, but typically no more than two weeks out  </a:t>
            </a:r>
          </a:p>
        </p:txBody>
      </p:sp>
      <p:graphicFrame>
        <p:nvGraphicFramePr>
          <p:cNvPr id="4" name="Table 4">
            <a:extLst>
              <a:ext uri="{FF2B5EF4-FFF2-40B4-BE49-F238E27FC236}">
                <a16:creationId xmlns:a16="http://schemas.microsoft.com/office/drawing/2014/main" id="{269C6376-F8F6-4C17-FC93-A46F19210C23}"/>
              </a:ext>
            </a:extLst>
          </p:cNvPr>
          <p:cNvGraphicFramePr>
            <a:graphicFrameLocks noGrp="1"/>
          </p:cNvGraphicFramePr>
          <p:nvPr>
            <p:extLst>
              <p:ext uri="{D42A27DB-BD31-4B8C-83A1-F6EECF244321}">
                <p14:modId xmlns:p14="http://schemas.microsoft.com/office/powerpoint/2010/main" val="963717368"/>
              </p:ext>
            </p:extLst>
          </p:nvPr>
        </p:nvGraphicFramePr>
        <p:xfrm>
          <a:off x="1841829" y="3484880"/>
          <a:ext cx="8250110" cy="2763520"/>
        </p:xfrm>
        <a:graphic>
          <a:graphicData uri="http://schemas.openxmlformats.org/drawingml/2006/table">
            <a:tbl>
              <a:tblPr firstRow="1" bandRow="1">
                <a:tableStyleId>{5C22544A-7EE6-4342-B048-85BDC9FD1C3A}</a:tableStyleId>
              </a:tblPr>
              <a:tblGrid>
                <a:gridCol w="1206171">
                  <a:extLst>
                    <a:ext uri="{9D8B030D-6E8A-4147-A177-3AD203B41FA5}">
                      <a16:colId xmlns:a16="http://schemas.microsoft.com/office/drawing/2014/main" val="2123746082"/>
                    </a:ext>
                  </a:extLst>
                </a:gridCol>
                <a:gridCol w="7043939">
                  <a:extLst>
                    <a:ext uri="{9D8B030D-6E8A-4147-A177-3AD203B41FA5}">
                      <a16:colId xmlns:a16="http://schemas.microsoft.com/office/drawing/2014/main" val="899958524"/>
                    </a:ext>
                  </a:extLst>
                </a:gridCol>
              </a:tblGrid>
              <a:tr h="370840">
                <a:tc>
                  <a:txBody>
                    <a:bodyPr/>
                    <a:lstStyle/>
                    <a:p>
                      <a:r>
                        <a:rPr lang="en-US" dirty="0"/>
                        <a:t>Day</a:t>
                      </a:r>
                    </a:p>
                  </a:txBody>
                  <a:tcPr/>
                </a:tc>
                <a:tc>
                  <a:txBody>
                    <a:bodyPr/>
                    <a:lstStyle/>
                    <a:p>
                      <a:r>
                        <a:rPr lang="en-US" dirty="0"/>
                        <a:t>Action or Milestone</a:t>
                      </a:r>
                    </a:p>
                  </a:txBody>
                  <a:tcPr/>
                </a:tc>
                <a:extLst>
                  <a:ext uri="{0D108BD9-81ED-4DB2-BD59-A6C34878D82A}">
                    <a16:rowId xmlns:a16="http://schemas.microsoft.com/office/drawing/2014/main" val="472562014"/>
                  </a:ext>
                </a:extLst>
              </a:tr>
              <a:tr h="370840">
                <a:tc>
                  <a:txBody>
                    <a:bodyPr/>
                    <a:lstStyle/>
                    <a:p>
                      <a:r>
                        <a:rPr lang="en-US" dirty="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Mishap</a:t>
                      </a:r>
                      <a:r>
                        <a:rPr lang="en-US" baseline="0" dirty="0"/>
                        <a:t> occurs, Interim Safety Board (ISB) actions, Preliminary Message posted in AFSAS</a:t>
                      </a:r>
                      <a:endParaRPr lang="en-US" dirty="0"/>
                    </a:p>
                  </a:txBody>
                  <a:tcPr/>
                </a:tc>
                <a:extLst>
                  <a:ext uri="{0D108BD9-81ED-4DB2-BD59-A6C34878D82A}">
                    <a16:rowId xmlns:a16="http://schemas.microsoft.com/office/drawing/2014/main" val="1652906833"/>
                  </a:ext>
                </a:extLst>
              </a:tr>
              <a:tr h="370840">
                <a:tc>
                  <a:txBody>
                    <a:bodyPr/>
                    <a:lstStyle/>
                    <a:p>
                      <a:r>
                        <a:rPr lang="en-US" dirty="0"/>
                        <a:t>3+</a:t>
                      </a:r>
                    </a:p>
                  </a:txBody>
                  <a:tcPr/>
                </a:tc>
                <a:tc>
                  <a:txBody>
                    <a:bodyPr/>
                    <a:lstStyle/>
                    <a:p>
                      <a:r>
                        <a:rPr lang="en-US" dirty="0"/>
                        <a:t>SIB Arrival on site</a:t>
                      </a:r>
                    </a:p>
                  </a:txBody>
                  <a:tcPr/>
                </a:tc>
                <a:extLst>
                  <a:ext uri="{0D108BD9-81ED-4DB2-BD59-A6C34878D82A}">
                    <a16:rowId xmlns:a16="http://schemas.microsoft.com/office/drawing/2014/main" val="505010216"/>
                  </a:ext>
                </a:extLst>
              </a:tr>
              <a:tr h="370840">
                <a:tc>
                  <a:txBody>
                    <a:bodyPr/>
                    <a:lstStyle/>
                    <a:p>
                      <a:r>
                        <a:rPr lang="en-US" dirty="0"/>
                        <a:t>30+</a:t>
                      </a:r>
                    </a:p>
                  </a:txBody>
                  <a:tcPr/>
                </a:tc>
                <a:tc>
                  <a:txBody>
                    <a:bodyPr/>
                    <a:lstStyle/>
                    <a:p>
                      <a:r>
                        <a:rPr lang="en-US" dirty="0"/>
                        <a:t>Finish the SIB (Final Message, AFSAS</a:t>
                      </a:r>
                      <a:r>
                        <a:rPr lang="en-US" baseline="0" dirty="0"/>
                        <a:t> Exhibits, Etc.), turn over to the AIB, if need be</a:t>
                      </a:r>
                      <a:endParaRPr lang="en-US" dirty="0"/>
                    </a:p>
                  </a:txBody>
                  <a:tcPr/>
                </a:tc>
                <a:extLst>
                  <a:ext uri="{0D108BD9-81ED-4DB2-BD59-A6C34878D82A}">
                    <a16:rowId xmlns:a16="http://schemas.microsoft.com/office/drawing/2014/main" val="2678682111"/>
                  </a:ext>
                </a:extLst>
              </a:tr>
              <a:tr h="370840">
                <a:tc>
                  <a:txBody>
                    <a:bodyPr/>
                    <a:lstStyle/>
                    <a:p>
                      <a:r>
                        <a:rPr lang="en-US" dirty="0"/>
                        <a:t>30-45+</a:t>
                      </a:r>
                    </a:p>
                  </a:txBody>
                  <a:tcPr/>
                </a:tc>
                <a:tc>
                  <a:txBody>
                    <a:bodyPr/>
                    <a:lstStyle/>
                    <a:p>
                      <a:r>
                        <a:rPr lang="en-US" dirty="0"/>
                        <a:t>Brief the CA</a:t>
                      </a:r>
                    </a:p>
                  </a:txBody>
                  <a:tcPr/>
                </a:tc>
                <a:extLst>
                  <a:ext uri="{0D108BD9-81ED-4DB2-BD59-A6C34878D82A}">
                    <a16:rowId xmlns:a16="http://schemas.microsoft.com/office/drawing/2014/main" val="411370149"/>
                  </a:ext>
                </a:extLst>
              </a:tr>
              <a:tr h="370840">
                <a:tc>
                  <a:txBody>
                    <a:bodyPr/>
                    <a:lstStyle/>
                    <a:p>
                      <a:r>
                        <a:rPr lang="en-US" dirty="0"/>
                        <a:t>3</a:t>
                      </a:r>
                    </a:p>
                  </a:txBody>
                  <a:tcPr/>
                </a:tc>
                <a:tc>
                  <a:txBody>
                    <a:bodyPr/>
                    <a:lstStyle/>
                    <a:p>
                      <a:r>
                        <a:rPr lang="en-US" dirty="0"/>
                        <a:t>Release the Final Message in AFSAS</a:t>
                      </a:r>
                    </a:p>
                  </a:txBody>
                  <a:tcPr/>
                </a:tc>
                <a:extLst>
                  <a:ext uri="{0D108BD9-81ED-4DB2-BD59-A6C34878D82A}">
                    <a16:rowId xmlns:a16="http://schemas.microsoft.com/office/drawing/2014/main" val="3597897879"/>
                  </a:ext>
                </a:extLst>
              </a:tr>
            </a:tbl>
          </a:graphicData>
        </a:graphic>
      </p:graphicFrame>
    </p:spTree>
    <p:extLst>
      <p:ext uri="{BB962C8B-B14F-4D97-AF65-F5344CB8AC3E}">
        <p14:creationId xmlns:p14="http://schemas.microsoft.com/office/powerpoint/2010/main" val="40311102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Factors</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solidFill>
                  <a:schemeClr val="accent2">
                    <a:lumMod val="75000"/>
                  </a:schemeClr>
                </a:solidFill>
              </a:rPr>
              <a:t>Trainer aircraft has an unrecoverable in-flight engine shutdown  when the Instructor Pilot (IP) inadvertently pulls the throttle to  cutoff at low altitude while reducing the power to idle.  Poor  throttle finger lift design allowed the possibility of inadvertent  shutdown of engine. After ejection from the aircraft, the pilot was unable to contact search and rescue due to survival radio battery failure.</a:t>
            </a:r>
          </a:p>
          <a:p>
            <a:pPr>
              <a:lnSpc>
                <a:spcPct val="90000"/>
              </a:lnSpc>
              <a:tabLst>
                <a:tab pos="457200" algn="l"/>
              </a:tabLst>
            </a:pPr>
            <a:r>
              <a:rPr lang="en-US" altLang="en-US" dirty="0">
                <a:solidFill>
                  <a:schemeClr val="accent2">
                    <a:lumMod val="75000"/>
                  </a:schemeClr>
                </a:solidFill>
              </a:rPr>
              <a:t>T.O.s fail to address the possibility of inadvertently cutting of the engine when using the throttle</a:t>
            </a:r>
          </a:p>
          <a:p>
            <a:pPr>
              <a:lnSpc>
                <a:spcPct val="90000"/>
              </a:lnSpc>
              <a:tabLst>
                <a:tab pos="457200" algn="l"/>
              </a:tabLst>
            </a:pPr>
            <a:r>
              <a:rPr lang="en-US" altLang="en-US" dirty="0">
                <a:solidFill>
                  <a:schemeClr val="accent2">
                    <a:lumMod val="75000"/>
                  </a:schemeClr>
                </a:solidFill>
              </a:rPr>
              <a:t>“AIRCRAFT DESIGN” – Throttle finger lift design allowed possibility of inadvertent shutdown of engine</a:t>
            </a:r>
          </a:p>
          <a:p>
            <a:pPr lvl="1">
              <a:lnSpc>
                <a:spcPct val="90000"/>
              </a:lnSpc>
              <a:tabLst>
                <a:tab pos="457200" algn="l"/>
              </a:tabLst>
            </a:pPr>
            <a:endParaRPr lang="en-US" altLang="en-US" dirty="0"/>
          </a:p>
        </p:txBody>
      </p:sp>
      <p:sp>
        <p:nvSpPr>
          <p:cNvPr id="2" name="TextBox 1">
            <a:extLst>
              <a:ext uri="{FF2B5EF4-FFF2-40B4-BE49-F238E27FC236}">
                <a16:creationId xmlns:a16="http://schemas.microsoft.com/office/drawing/2014/main" id="{405A1437-A49D-2EB3-0595-93E24717E2D2}"/>
              </a:ext>
            </a:extLst>
          </p:cNvPr>
          <p:cNvSpPr txBox="1"/>
          <p:nvPr/>
        </p:nvSpPr>
        <p:spPr>
          <a:xfrm>
            <a:off x="368301" y="5940623"/>
            <a:ext cx="2923948" cy="307777"/>
          </a:xfrm>
          <a:prstGeom prst="rect">
            <a:avLst/>
          </a:prstGeom>
          <a:noFill/>
        </p:spPr>
        <p:txBody>
          <a:bodyPr wrap="square" rtlCol="0">
            <a:spAutoFit/>
          </a:bodyPr>
          <a:lstStyle/>
          <a:p>
            <a:pPr algn="ctr"/>
            <a:r>
              <a:rPr lang="en-US" sz="1400" dirty="0"/>
              <a:t>*Flight Mishap Example</a:t>
            </a:r>
          </a:p>
        </p:txBody>
      </p:sp>
    </p:spTree>
    <p:extLst>
      <p:ext uri="{BB962C8B-B14F-4D97-AF65-F5344CB8AC3E}">
        <p14:creationId xmlns:p14="http://schemas.microsoft.com/office/powerpoint/2010/main" val="12073551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Non-Factors Worthy of Discussion</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solidFill>
                  <a:srgbClr val="7030A0"/>
                </a:solidFill>
              </a:rPr>
              <a:t>Non-Factors Worthy of Discussion (</a:t>
            </a:r>
            <a:r>
              <a:rPr lang="en-US" altLang="en-US" dirty="0" err="1">
                <a:solidFill>
                  <a:srgbClr val="7030A0"/>
                </a:solidFill>
              </a:rPr>
              <a:t>NFWoD</a:t>
            </a:r>
            <a:r>
              <a:rPr lang="en-US" altLang="en-US" dirty="0">
                <a:solidFill>
                  <a:srgbClr val="7030A0"/>
                </a:solidFill>
              </a:rPr>
              <a:t>): Issues/items discovered as having a potential to cause this or another mishap but did not influence this mishap</a:t>
            </a:r>
          </a:p>
          <a:p>
            <a:pPr>
              <a:lnSpc>
                <a:spcPct val="90000"/>
              </a:lnSpc>
              <a:tabLst>
                <a:tab pos="457200" algn="l"/>
              </a:tabLst>
            </a:pPr>
            <a:r>
              <a:rPr lang="en-US" altLang="en-US" dirty="0">
                <a:solidFill>
                  <a:srgbClr val="7030A0"/>
                </a:solidFill>
              </a:rPr>
              <a:t>Possible factors in the investigation that we ruled out (e.g.,  bird strike in an engine failure mishap)</a:t>
            </a:r>
          </a:p>
          <a:p>
            <a:pPr>
              <a:lnSpc>
                <a:spcPct val="90000"/>
              </a:lnSpc>
              <a:tabLst>
                <a:tab pos="457200" algn="l"/>
              </a:tabLst>
            </a:pPr>
            <a:r>
              <a:rPr lang="en-US" altLang="en-US" dirty="0">
                <a:solidFill>
                  <a:srgbClr val="7030A0"/>
                </a:solidFill>
              </a:rPr>
              <a:t>Things we uncover during the investigation that did not cause the mishap or influence the outcome but that we want to have  fixed due to the potential to be a factor in a future mishap (e.g.,  failure of survival radio batteries)</a:t>
            </a:r>
          </a:p>
          <a:p>
            <a:pPr>
              <a:lnSpc>
                <a:spcPct val="90000"/>
              </a:lnSpc>
              <a:tabLst>
                <a:tab pos="457200" algn="l"/>
              </a:tabLst>
            </a:pPr>
            <a:r>
              <a:rPr lang="en-US" altLang="en-US" dirty="0">
                <a:solidFill>
                  <a:srgbClr val="7030A0"/>
                </a:solidFill>
              </a:rPr>
              <a:t>Commander interest items (e.g., Risk Management (RM),  Cockpit Resource Management (CRM))</a:t>
            </a:r>
          </a:p>
          <a:p>
            <a:pPr lvl="1">
              <a:lnSpc>
                <a:spcPct val="90000"/>
              </a:lnSpc>
              <a:tabLst>
                <a:tab pos="457200" algn="l"/>
              </a:tabLst>
            </a:pPr>
            <a:endParaRPr lang="en-US" altLang="en-US" dirty="0"/>
          </a:p>
        </p:txBody>
      </p:sp>
      <p:sp>
        <p:nvSpPr>
          <p:cNvPr id="2" name="TextBox 1">
            <a:extLst>
              <a:ext uri="{FF2B5EF4-FFF2-40B4-BE49-F238E27FC236}">
                <a16:creationId xmlns:a16="http://schemas.microsoft.com/office/drawing/2014/main" id="{8AD7A650-FD63-DD57-FC33-603EC8632F3E}"/>
              </a:ext>
            </a:extLst>
          </p:cNvPr>
          <p:cNvSpPr txBox="1"/>
          <p:nvPr/>
        </p:nvSpPr>
        <p:spPr>
          <a:xfrm>
            <a:off x="368301" y="5940623"/>
            <a:ext cx="2923948" cy="307777"/>
          </a:xfrm>
          <a:prstGeom prst="rect">
            <a:avLst/>
          </a:prstGeom>
          <a:noFill/>
        </p:spPr>
        <p:txBody>
          <a:bodyPr wrap="square" rtlCol="0">
            <a:spAutoFit/>
          </a:bodyPr>
          <a:lstStyle/>
          <a:p>
            <a:pPr algn="ctr"/>
            <a:r>
              <a:rPr lang="en-US" sz="1400" dirty="0"/>
              <a:t>*Flight Mishap Example</a:t>
            </a:r>
          </a:p>
        </p:txBody>
      </p:sp>
    </p:spTree>
    <p:extLst>
      <p:ext uri="{BB962C8B-B14F-4D97-AF65-F5344CB8AC3E}">
        <p14:creationId xmlns:p14="http://schemas.microsoft.com/office/powerpoint/2010/main" val="28144274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What to Why</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Plot out mishap sequence</a:t>
            </a:r>
          </a:p>
          <a:p>
            <a:pPr>
              <a:lnSpc>
                <a:spcPct val="90000"/>
              </a:lnSpc>
              <a:tabLst>
                <a:tab pos="457200" algn="l"/>
              </a:tabLst>
            </a:pPr>
            <a:r>
              <a:rPr lang="en-US" altLang="en-US" dirty="0"/>
              <a:t>Will help in identifying both factors and non-factors</a:t>
            </a:r>
          </a:p>
          <a:p>
            <a:pPr>
              <a:lnSpc>
                <a:spcPct val="90000"/>
              </a:lnSpc>
              <a:tabLst>
                <a:tab pos="457200" algn="l"/>
              </a:tabLst>
            </a:pPr>
            <a:r>
              <a:rPr lang="en-US" altLang="en-US" dirty="0"/>
              <a:t>Serves as a starting point for identifying findings </a:t>
            </a:r>
          </a:p>
          <a:p>
            <a:pPr>
              <a:lnSpc>
                <a:spcPct val="90000"/>
              </a:lnSpc>
              <a:tabLst>
                <a:tab pos="457200" algn="l"/>
              </a:tabLst>
            </a:pPr>
            <a:r>
              <a:rPr lang="en-US" altLang="en-US" dirty="0"/>
              <a:t>Now for the white boards …</a:t>
            </a:r>
          </a:p>
        </p:txBody>
      </p:sp>
    </p:spTree>
    <p:extLst>
      <p:ext uri="{BB962C8B-B14F-4D97-AF65-F5344CB8AC3E}">
        <p14:creationId xmlns:p14="http://schemas.microsoft.com/office/powerpoint/2010/main" val="27087943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Fault Tree Analysis</a:t>
            </a:r>
          </a:p>
        </p:txBody>
      </p:sp>
      <p:sp>
        <p:nvSpPr>
          <p:cNvPr id="8" name="Content Placeholder 1"/>
          <p:cNvSpPr>
            <a:spLocks noGrp="1"/>
          </p:cNvSpPr>
          <p:nvPr>
            <p:ph idx="1"/>
          </p:nvPr>
        </p:nvSpPr>
        <p:spPr>
          <a:xfrm>
            <a:off x="368301" y="1504950"/>
            <a:ext cx="11197167" cy="4743450"/>
          </a:xfrm>
        </p:spPr>
        <p:txBody>
          <a:bodyPr numCol="1"/>
          <a:lstStyle/>
          <a:p>
            <a:r>
              <a:rPr lang="en-US" altLang="en-US" dirty="0"/>
              <a:t>Starts with the significant event </a:t>
            </a:r>
          </a:p>
          <a:p>
            <a:r>
              <a:rPr lang="en-US" altLang="en-US" dirty="0"/>
              <a:t>List possible causes at each next level</a:t>
            </a:r>
          </a:p>
          <a:p>
            <a:r>
              <a:rPr lang="en-US" altLang="en-US" dirty="0"/>
              <a:t>Each cause now becomes a significant event with analysis listed below </a:t>
            </a:r>
          </a:p>
          <a:p>
            <a:r>
              <a:rPr lang="en-US" altLang="en-US" dirty="0"/>
              <a:t>For each potential cause, list probability </a:t>
            </a:r>
          </a:p>
          <a:p>
            <a:r>
              <a:rPr lang="en-US" altLang="en-US" dirty="0"/>
              <a:t>When probability nears zero, you are done going in that direction</a:t>
            </a:r>
          </a:p>
          <a:p>
            <a:r>
              <a:rPr lang="en-US" altLang="en-US" dirty="0"/>
              <a:t>Visually shows logic</a:t>
            </a:r>
          </a:p>
          <a:p>
            <a:r>
              <a:rPr lang="en-US" altLang="en-US" dirty="0"/>
              <a:t>Brainstorm all possible causes</a:t>
            </a:r>
          </a:p>
        </p:txBody>
      </p:sp>
    </p:spTree>
    <p:extLst>
      <p:ext uri="{BB962C8B-B14F-4D97-AF65-F5344CB8AC3E}">
        <p14:creationId xmlns:p14="http://schemas.microsoft.com/office/powerpoint/2010/main" val="17022239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Fault Tree Analysis</a:t>
            </a:r>
          </a:p>
        </p:txBody>
      </p:sp>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7960" y="1424651"/>
            <a:ext cx="7496079" cy="4308494"/>
          </a:xfrm>
          <a:prstGeom prst="rect">
            <a:avLst/>
          </a:prstGeom>
          <a:ln>
            <a:solidFill>
              <a:schemeClr val="accent2">
                <a:lumMod val="50000"/>
              </a:schemeClr>
            </a:solidFill>
          </a:ln>
        </p:spPr>
      </p:pic>
      <p:sp>
        <p:nvSpPr>
          <p:cNvPr id="2" name="TextBox 1">
            <a:extLst>
              <a:ext uri="{FF2B5EF4-FFF2-40B4-BE49-F238E27FC236}">
                <a16:creationId xmlns:a16="http://schemas.microsoft.com/office/drawing/2014/main" id="{5E4A881A-DFC5-7BF2-D7C3-B03D1F2CC6AD}"/>
              </a:ext>
            </a:extLst>
          </p:cNvPr>
          <p:cNvSpPr txBox="1"/>
          <p:nvPr/>
        </p:nvSpPr>
        <p:spPr>
          <a:xfrm>
            <a:off x="368301" y="5940623"/>
            <a:ext cx="2923948" cy="307777"/>
          </a:xfrm>
          <a:prstGeom prst="rect">
            <a:avLst/>
          </a:prstGeom>
          <a:noFill/>
        </p:spPr>
        <p:txBody>
          <a:bodyPr wrap="square" rtlCol="0">
            <a:spAutoFit/>
          </a:bodyPr>
          <a:lstStyle/>
          <a:p>
            <a:pPr algn="ctr"/>
            <a:r>
              <a:rPr lang="en-US" sz="1400" dirty="0"/>
              <a:t>*Flight Mishap Example</a:t>
            </a:r>
          </a:p>
        </p:txBody>
      </p:sp>
    </p:spTree>
    <p:extLst>
      <p:ext uri="{BB962C8B-B14F-4D97-AF65-F5344CB8AC3E}">
        <p14:creationId xmlns:p14="http://schemas.microsoft.com/office/powerpoint/2010/main" val="37306796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Analysis</a:t>
            </a:r>
          </a:p>
        </p:txBody>
      </p:sp>
    </p:spTree>
    <p:extLst>
      <p:ext uri="{BB962C8B-B14F-4D97-AF65-F5344CB8AC3E}">
        <p14:creationId xmlns:p14="http://schemas.microsoft.com/office/powerpoint/2010/main" val="41549267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What to Why</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Without finding the “Why”, the failure will occur again and again</a:t>
            </a:r>
          </a:p>
          <a:p>
            <a:pPr>
              <a:lnSpc>
                <a:spcPct val="90000"/>
              </a:lnSpc>
              <a:tabLst>
                <a:tab pos="457200" algn="l"/>
              </a:tabLst>
            </a:pPr>
            <a:r>
              <a:rPr lang="en-US" altLang="en-US" dirty="0"/>
              <a:t>Keep asking “Why” until you reach a dead end:</a:t>
            </a:r>
          </a:p>
          <a:p>
            <a:pPr lvl="1">
              <a:lnSpc>
                <a:spcPct val="90000"/>
              </a:lnSpc>
              <a:tabLst>
                <a:tab pos="457200" algn="l"/>
              </a:tabLst>
            </a:pPr>
            <a:r>
              <a:rPr lang="en-US" altLang="en-US" dirty="0"/>
              <a:t>Elevator fell off … Why?</a:t>
            </a:r>
          </a:p>
          <a:p>
            <a:pPr lvl="1">
              <a:lnSpc>
                <a:spcPct val="90000"/>
              </a:lnSpc>
              <a:tabLst>
                <a:tab pos="457200" algn="l"/>
              </a:tabLst>
            </a:pPr>
            <a:r>
              <a:rPr lang="en-US" altLang="en-US" dirty="0"/>
              <a:t>Bolt failed ... Why?</a:t>
            </a:r>
          </a:p>
          <a:p>
            <a:pPr lvl="1">
              <a:lnSpc>
                <a:spcPct val="90000"/>
              </a:lnSpc>
              <a:tabLst>
                <a:tab pos="457200" algn="l"/>
              </a:tabLst>
            </a:pPr>
            <a:r>
              <a:rPr lang="en-US" altLang="en-US" dirty="0"/>
              <a:t>Improperly installed ... Why?</a:t>
            </a:r>
          </a:p>
          <a:p>
            <a:pPr lvl="1">
              <a:lnSpc>
                <a:spcPct val="90000"/>
              </a:lnSpc>
              <a:tabLst>
                <a:tab pos="457200" algn="l"/>
              </a:tabLst>
            </a:pPr>
            <a:r>
              <a:rPr lang="en-US" altLang="en-US" dirty="0"/>
              <a:t>T.O. is wrong ... Why?</a:t>
            </a:r>
          </a:p>
          <a:p>
            <a:pPr lvl="1">
              <a:lnSpc>
                <a:spcPct val="90000"/>
              </a:lnSpc>
              <a:tabLst>
                <a:tab pos="457200" algn="l"/>
              </a:tabLst>
            </a:pPr>
            <a:r>
              <a:rPr lang="en-US" altLang="en-US" dirty="0"/>
              <a:t>Not field tested ... Why?</a:t>
            </a:r>
          </a:p>
          <a:p>
            <a:pPr lvl="1">
              <a:lnSpc>
                <a:spcPct val="90000"/>
              </a:lnSpc>
              <a:tabLst>
                <a:tab pos="457200" algn="l"/>
              </a:tabLst>
            </a:pPr>
            <a:r>
              <a:rPr lang="en-US" altLang="en-US" dirty="0"/>
              <a:t>No requirement to field test the T.O. … Bingo!</a:t>
            </a:r>
          </a:p>
          <a:p>
            <a:pPr lvl="1">
              <a:lnSpc>
                <a:spcPct val="90000"/>
              </a:lnSpc>
              <a:tabLst>
                <a:tab pos="457200" algn="l"/>
              </a:tabLst>
            </a:pPr>
            <a:endParaRPr lang="en-US" altLang="en-US" dirty="0"/>
          </a:p>
        </p:txBody>
      </p:sp>
    </p:spTree>
    <p:extLst>
      <p:ext uri="{BB962C8B-B14F-4D97-AF65-F5344CB8AC3E}">
        <p14:creationId xmlns:p14="http://schemas.microsoft.com/office/powerpoint/2010/main" val="38423209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What to Why</a:t>
            </a:r>
          </a:p>
        </p:txBody>
      </p:sp>
      <p:sp>
        <p:nvSpPr>
          <p:cNvPr id="8" name="Content Placeholder 1"/>
          <p:cNvSpPr>
            <a:spLocks noGrp="1"/>
          </p:cNvSpPr>
          <p:nvPr>
            <p:ph idx="1"/>
          </p:nvPr>
        </p:nvSpPr>
        <p:spPr>
          <a:xfrm>
            <a:off x="368301" y="1504950"/>
            <a:ext cx="11197167" cy="4743450"/>
          </a:xfrm>
        </p:spPr>
        <p:txBody>
          <a:bodyPr numCol="1"/>
          <a:lstStyle/>
          <a:p>
            <a:pPr>
              <a:lnSpc>
                <a:spcPct val="90000"/>
              </a:lnSpc>
              <a:tabLst>
                <a:tab pos="457200" algn="l"/>
              </a:tabLst>
            </a:pPr>
            <a:r>
              <a:rPr lang="en-US" altLang="en-US" dirty="0"/>
              <a:t>The investigation needs to be done in a sequential and consistent manner so that all relevant facts are collected before any conclusions are drawn</a:t>
            </a:r>
          </a:p>
          <a:p>
            <a:pPr>
              <a:lnSpc>
                <a:spcPct val="90000"/>
              </a:lnSpc>
              <a:tabLst>
                <a:tab pos="457200" algn="l"/>
              </a:tabLst>
            </a:pPr>
            <a:r>
              <a:rPr lang="en-US" altLang="en-US" dirty="0"/>
              <a:t>Do </a:t>
            </a:r>
            <a:r>
              <a:rPr lang="en-US" altLang="en-US" i="1" dirty="0"/>
              <a:t>not</a:t>
            </a:r>
            <a:r>
              <a:rPr lang="en-US" altLang="en-US" dirty="0"/>
              <a:t> concentrate on any one area too early to the exclusion of other areas</a:t>
            </a:r>
          </a:p>
          <a:p>
            <a:pPr>
              <a:lnSpc>
                <a:spcPct val="90000"/>
              </a:lnSpc>
              <a:tabLst>
                <a:tab pos="457200" algn="l"/>
              </a:tabLst>
            </a:pPr>
            <a:r>
              <a:rPr lang="en-US" altLang="en-US" dirty="0"/>
              <a:t>Ensure the facts lead to the conclusion, rather than the other way around!</a:t>
            </a:r>
          </a:p>
          <a:p>
            <a:pPr lvl="1">
              <a:lnSpc>
                <a:spcPct val="90000"/>
              </a:lnSpc>
              <a:tabLst>
                <a:tab pos="457200" algn="l"/>
              </a:tabLst>
            </a:pPr>
            <a:endParaRPr lang="en-US" altLang="en-US" dirty="0"/>
          </a:p>
        </p:txBody>
      </p:sp>
    </p:spTree>
    <p:extLst>
      <p:ext uri="{BB962C8B-B14F-4D97-AF65-F5344CB8AC3E}">
        <p14:creationId xmlns:p14="http://schemas.microsoft.com/office/powerpoint/2010/main" val="3656861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Investigation Flow</a:t>
            </a:r>
          </a:p>
        </p:txBody>
      </p:sp>
      <p:sp>
        <p:nvSpPr>
          <p:cNvPr id="8" name="Content Placeholder 1"/>
          <p:cNvSpPr>
            <a:spLocks noGrp="1"/>
          </p:cNvSpPr>
          <p:nvPr>
            <p:ph idx="1"/>
          </p:nvPr>
        </p:nvSpPr>
        <p:spPr>
          <a:xfrm>
            <a:off x="3378630" y="1504950"/>
            <a:ext cx="8140343" cy="4743450"/>
          </a:xfrm>
        </p:spPr>
        <p:txBody>
          <a:bodyPr numCol="1"/>
          <a:lstStyle/>
          <a:p>
            <a:pPr marL="0" indent="0">
              <a:lnSpc>
                <a:spcPct val="90000"/>
              </a:lnSpc>
              <a:buNone/>
              <a:tabLst>
                <a:tab pos="457200" algn="l"/>
              </a:tabLst>
            </a:pPr>
            <a:r>
              <a:rPr lang="en-US" altLang="en-US" dirty="0"/>
              <a:t>Occurs</a:t>
            </a:r>
          </a:p>
          <a:p>
            <a:pPr marL="0" indent="0">
              <a:lnSpc>
                <a:spcPct val="90000"/>
              </a:lnSpc>
              <a:buNone/>
              <a:tabLst>
                <a:tab pos="457200" algn="l"/>
              </a:tabLst>
            </a:pPr>
            <a:r>
              <a:rPr lang="en-US" altLang="en-US" dirty="0"/>
              <a:t>Determine and reconstruct the sequence of events</a:t>
            </a:r>
          </a:p>
          <a:p>
            <a:pPr marL="0" indent="0">
              <a:lnSpc>
                <a:spcPct val="90000"/>
              </a:lnSpc>
              <a:buNone/>
              <a:tabLst>
                <a:tab pos="457200" algn="l"/>
              </a:tabLst>
            </a:pPr>
            <a:r>
              <a:rPr lang="en-US" altLang="en-US" dirty="0"/>
              <a:t>Any act or issue that affected the outcome of the mishap, whether causal or not</a:t>
            </a:r>
          </a:p>
          <a:p>
            <a:pPr marL="0" indent="0">
              <a:lnSpc>
                <a:spcPct val="90000"/>
              </a:lnSpc>
              <a:buNone/>
              <a:tabLst>
                <a:tab pos="457200" algn="l"/>
              </a:tabLst>
            </a:pPr>
            <a:r>
              <a:rPr lang="en-US" altLang="en-US" dirty="0"/>
              <a:t>Write the report</a:t>
            </a:r>
          </a:p>
          <a:p>
            <a:pPr marL="0" indent="0">
              <a:lnSpc>
                <a:spcPct val="90000"/>
              </a:lnSpc>
              <a:buNone/>
              <a:tabLst>
                <a:tab pos="457200" algn="l"/>
              </a:tabLst>
            </a:pPr>
            <a:r>
              <a:rPr lang="en-US" altLang="en-US" dirty="0"/>
              <a:t>Mishap overview in chronological order containing factors and events that sustain the mishap sequence</a:t>
            </a:r>
          </a:p>
          <a:p>
            <a:pPr marL="0" indent="0">
              <a:lnSpc>
                <a:spcPct val="90000"/>
              </a:lnSpc>
              <a:buNone/>
              <a:tabLst>
                <a:tab pos="457200" algn="l"/>
              </a:tabLst>
            </a:pPr>
            <a:r>
              <a:rPr lang="en-US" altLang="en-US" dirty="0"/>
              <a:t>Findings that explain why the mishap occurred</a:t>
            </a:r>
          </a:p>
          <a:p>
            <a:pPr marL="0" indent="0">
              <a:lnSpc>
                <a:spcPct val="90000"/>
              </a:lnSpc>
              <a:buNone/>
              <a:tabLst>
                <a:tab pos="457200" algn="l"/>
              </a:tabLst>
            </a:pPr>
            <a:r>
              <a:rPr lang="en-US" altLang="en-US" dirty="0"/>
              <a:t>Feasible actions which are intended to prevent a recurrence of a similar mishap</a:t>
            </a:r>
          </a:p>
        </p:txBody>
      </p:sp>
      <p:sp>
        <p:nvSpPr>
          <p:cNvPr id="2" name="TextBox 1"/>
          <p:cNvSpPr txBox="1"/>
          <p:nvPr/>
        </p:nvSpPr>
        <p:spPr>
          <a:xfrm>
            <a:off x="607014" y="1504950"/>
            <a:ext cx="1067921" cy="400110"/>
          </a:xfrm>
          <a:prstGeom prst="rect">
            <a:avLst/>
          </a:prstGeom>
          <a:noFill/>
        </p:spPr>
        <p:txBody>
          <a:bodyPr wrap="none" rtlCol="0">
            <a:spAutoFit/>
          </a:bodyPr>
          <a:lstStyle/>
          <a:p>
            <a:r>
              <a:rPr lang="en-US" sz="2000" b="1" dirty="0"/>
              <a:t>Mishap</a:t>
            </a:r>
          </a:p>
        </p:txBody>
      </p:sp>
      <p:sp>
        <p:nvSpPr>
          <p:cNvPr id="5" name="TextBox 4"/>
          <p:cNvSpPr txBox="1"/>
          <p:nvPr/>
        </p:nvSpPr>
        <p:spPr>
          <a:xfrm>
            <a:off x="607012" y="2588767"/>
            <a:ext cx="1111202" cy="400110"/>
          </a:xfrm>
          <a:prstGeom prst="rect">
            <a:avLst/>
          </a:prstGeom>
          <a:noFill/>
        </p:spPr>
        <p:txBody>
          <a:bodyPr wrap="none" rtlCol="0">
            <a:spAutoFit/>
          </a:bodyPr>
          <a:lstStyle/>
          <a:p>
            <a:r>
              <a:rPr lang="en-US" sz="2000" b="1" dirty="0"/>
              <a:t>Factors</a:t>
            </a:r>
          </a:p>
        </p:txBody>
      </p:sp>
      <p:sp>
        <p:nvSpPr>
          <p:cNvPr id="6" name="TextBox 5"/>
          <p:cNvSpPr txBox="1"/>
          <p:nvPr/>
        </p:nvSpPr>
        <p:spPr>
          <a:xfrm>
            <a:off x="607014" y="2049020"/>
            <a:ext cx="1765227" cy="400110"/>
          </a:xfrm>
          <a:prstGeom prst="rect">
            <a:avLst/>
          </a:prstGeom>
          <a:noFill/>
        </p:spPr>
        <p:txBody>
          <a:bodyPr wrap="none" rtlCol="0">
            <a:spAutoFit/>
          </a:bodyPr>
          <a:lstStyle/>
          <a:p>
            <a:r>
              <a:rPr lang="en-US" sz="2000" b="1" dirty="0"/>
              <a:t>Investigation</a:t>
            </a:r>
          </a:p>
        </p:txBody>
      </p:sp>
      <p:sp>
        <p:nvSpPr>
          <p:cNvPr id="7" name="TextBox 6"/>
          <p:cNvSpPr txBox="1"/>
          <p:nvPr/>
        </p:nvSpPr>
        <p:spPr>
          <a:xfrm>
            <a:off x="607012" y="3604288"/>
            <a:ext cx="1253869" cy="400110"/>
          </a:xfrm>
          <a:prstGeom prst="rect">
            <a:avLst/>
          </a:prstGeom>
          <a:noFill/>
        </p:spPr>
        <p:txBody>
          <a:bodyPr wrap="none" rtlCol="0">
            <a:spAutoFit/>
          </a:bodyPr>
          <a:lstStyle/>
          <a:p>
            <a:r>
              <a:rPr lang="en-US" sz="2000" b="1" dirty="0"/>
              <a:t>Findings</a:t>
            </a:r>
          </a:p>
        </p:txBody>
      </p:sp>
      <p:sp>
        <p:nvSpPr>
          <p:cNvPr id="9" name="TextBox 8"/>
          <p:cNvSpPr txBox="1"/>
          <p:nvPr/>
        </p:nvSpPr>
        <p:spPr>
          <a:xfrm>
            <a:off x="607012" y="3096527"/>
            <a:ext cx="1011815" cy="400110"/>
          </a:xfrm>
          <a:prstGeom prst="rect">
            <a:avLst/>
          </a:prstGeom>
          <a:noFill/>
        </p:spPr>
        <p:txBody>
          <a:bodyPr wrap="none" rtlCol="0">
            <a:spAutoFit/>
          </a:bodyPr>
          <a:lstStyle/>
          <a:p>
            <a:r>
              <a:rPr lang="en-US" sz="2000" b="1" dirty="0"/>
              <a:t>Report</a:t>
            </a:r>
          </a:p>
        </p:txBody>
      </p:sp>
      <p:sp>
        <p:nvSpPr>
          <p:cNvPr id="10" name="TextBox 9"/>
          <p:cNvSpPr txBox="1"/>
          <p:nvPr/>
        </p:nvSpPr>
        <p:spPr>
          <a:xfrm>
            <a:off x="607012" y="4144035"/>
            <a:ext cx="1098378" cy="400110"/>
          </a:xfrm>
          <a:prstGeom prst="rect">
            <a:avLst/>
          </a:prstGeom>
          <a:noFill/>
        </p:spPr>
        <p:txBody>
          <a:bodyPr wrap="none" rtlCol="0">
            <a:spAutoFit/>
          </a:bodyPr>
          <a:lstStyle/>
          <a:p>
            <a:r>
              <a:rPr lang="en-US" sz="2000" b="1" dirty="0"/>
              <a:t>Causes</a:t>
            </a:r>
          </a:p>
        </p:txBody>
      </p:sp>
      <p:sp>
        <p:nvSpPr>
          <p:cNvPr id="11" name="TextBox 10"/>
          <p:cNvSpPr txBox="1"/>
          <p:nvPr/>
        </p:nvSpPr>
        <p:spPr>
          <a:xfrm>
            <a:off x="607012" y="4683782"/>
            <a:ext cx="2480166" cy="400110"/>
          </a:xfrm>
          <a:prstGeom prst="rect">
            <a:avLst/>
          </a:prstGeom>
          <a:noFill/>
        </p:spPr>
        <p:txBody>
          <a:bodyPr wrap="none" rtlCol="0">
            <a:spAutoFit/>
          </a:bodyPr>
          <a:lstStyle/>
          <a:p>
            <a:r>
              <a:rPr lang="en-US" sz="2000" b="1" dirty="0"/>
              <a:t>Recommendations</a:t>
            </a:r>
          </a:p>
        </p:txBody>
      </p:sp>
      <p:cxnSp>
        <p:nvCxnSpPr>
          <p:cNvPr id="4" name="Straight Arrow Connector 3"/>
          <p:cNvCxnSpPr/>
          <p:nvPr/>
        </p:nvCxnSpPr>
        <p:spPr bwMode="auto">
          <a:xfrm>
            <a:off x="382772" y="1504950"/>
            <a:ext cx="21265" cy="3481720"/>
          </a:xfrm>
          <a:prstGeom prst="straightConnector1">
            <a:avLst/>
          </a:prstGeom>
          <a:solidFill>
            <a:schemeClr val="accent1"/>
          </a:solidFill>
          <a:ln w="12700" cap="flat" cmpd="sng" algn="ctr">
            <a:solidFill>
              <a:schemeClr val="accent2"/>
            </a:solidFill>
            <a:prstDash val="solid"/>
            <a:round/>
            <a:headEnd type="none" w="med" len="med"/>
            <a:tailEnd type="triangle"/>
          </a:ln>
          <a:effectLst/>
        </p:spPr>
      </p:cxnSp>
    </p:spTree>
    <p:extLst>
      <p:ext uri="{BB962C8B-B14F-4D97-AF65-F5344CB8AC3E}">
        <p14:creationId xmlns:p14="http://schemas.microsoft.com/office/powerpoint/2010/main" val="29664490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Reminders</a:t>
            </a:r>
          </a:p>
        </p:txBody>
      </p:sp>
    </p:spTree>
    <p:extLst>
      <p:ext uri="{BB962C8B-B14F-4D97-AF65-F5344CB8AC3E}">
        <p14:creationId xmlns:p14="http://schemas.microsoft.com/office/powerpoint/2010/main" val="1838955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Investigation Timeline</a:t>
            </a:r>
          </a:p>
        </p:txBody>
      </p:sp>
      <p:sp>
        <p:nvSpPr>
          <p:cNvPr id="2" name="Content Placeholder 1"/>
          <p:cNvSpPr>
            <a:spLocks noGrp="1"/>
          </p:cNvSpPr>
          <p:nvPr>
            <p:ph idx="1"/>
          </p:nvPr>
        </p:nvSpPr>
        <p:spPr/>
        <p:txBody>
          <a:bodyPr/>
          <a:lstStyle/>
          <a:p>
            <a:r>
              <a:rPr lang="en-US" altLang="en-US" dirty="0"/>
              <a:t>Investigation can be broken into three 15-day periods and 1-day period:</a:t>
            </a:r>
          </a:p>
          <a:p>
            <a:pPr lvl="1">
              <a:defRPr/>
            </a:pPr>
            <a:r>
              <a:rPr lang="en-US" altLang="en-US" dirty="0"/>
              <a:t>Days 1-15:  Gather the evidence, “</a:t>
            </a:r>
            <a:r>
              <a:rPr lang="en-US" altLang="en-US" dirty="0">
                <a:solidFill>
                  <a:schemeClr val="accent6">
                    <a:lumMod val="75000"/>
                  </a:schemeClr>
                </a:solidFill>
              </a:rPr>
              <a:t>What</a:t>
            </a:r>
            <a:r>
              <a:rPr lang="en-US" altLang="en-US" dirty="0"/>
              <a:t> happened?”</a:t>
            </a:r>
          </a:p>
          <a:p>
            <a:pPr lvl="1">
              <a:defRPr/>
            </a:pPr>
            <a:r>
              <a:rPr lang="en-US" altLang="en-US" dirty="0"/>
              <a:t>Days 16-30:  Analyze the evidence, “</a:t>
            </a:r>
            <a:r>
              <a:rPr lang="en-US" altLang="en-US" dirty="0">
                <a:solidFill>
                  <a:schemeClr val="accent6">
                    <a:lumMod val="75000"/>
                  </a:schemeClr>
                </a:solidFill>
              </a:rPr>
              <a:t>Why</a:t>
            </a:r>
            <a:r>
              <a:rPr lang="en-US" altLang="en-US" dirty="0"/>
              <a:t> did it happen?”</a:t>
            </a:r>
          </a:p>
          <a:p>
            <a:pPr lvl="1">
              <a:defRPr/>
            </a:pPr>
            <a:r>
              <a:rPr lang="en-US" altLang="en-US" dirty="0"/>
              <a:t>Days 31-45:  </a:t>
            </a:r>
            <a:r>
              <a:rPr lang="en-US" altLang="en-US" dirty="0">
                <a:solidFill>
                  <a:schemeClr val="accent6">
                    <a:lumMod val="75000"/>
                  </a:schemeClr>
                </a:solidFill>
              </a:rPr>
              <a:t>Write</a:t>
            </a:r>
            <a:r>
              <a:rPr lang="en-US" altLang="en-US" dirty="0">
                <a:solidFill>
                  <a:srgbClr val="FF0000"/>
                </a:solidFill>
              </a:rPr>
              <a:t> </a:t>
            </a:r>
            <a:r>
              <a:rPr lang="en-US" altLang="en-US" dirty="0"/>
              <a:t>the report, prepare the briefing, and the final message</a:t>
            </a:r>
          </a:p>
          <a:p>
            <a:pPr lvl="1">
              <a:defRPr/>
            </a:pPr>
            <a:r>
              <a:rPr lang="en-US" altLang="en-US" dirty="0"/>
              <a:t>Days 46-48:  Release the final message in AFSAS</a:t>
            </a:r>
          </a:p>
        </p:txBody>
      </p:sp>
      <p:pic>
        <p:nvPicPr>
          <p:cNvPr id="9" name="Picture 8" descr="Chart, box and whisker chart&#10;&#10;Description automatically generated">
            <a:extLst>
              <a:ext uri="{FF2B5EF4-FFF2-40B4-BE49-F238E27FC236}">
                <a16:creationId xmlns:a16="http://schemas.microsoft.com/office/drawing/2014/main" id="{27EFFC4F-E497-F9C4-FAEE-4FDCB880F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993" y="4203107"/>
            <a:ext cx="5591955" cy="1457528"/>
          </a:xfrm>
          <a:prstGeom prst="rect">
            <a:avLst/>
          </a:prstGeom>
        </p:spPr>
      </p:pic>
      <p:sp>
        <p:nvSpPr>
          <p:cNvPr id="10" name="TextBox 9">
            <a:extLst>
              <a:ext uri="{FF2B5EF4-FFF2-40B4-BE49-F238E27FC236}">
                <a16:creationId xmlns:a16="http://schemas.microsoft.com/office/drawing/2014/main" id="{6E6F8FD9-EA8E-71E3-062F-0690BF59A5A9}"/>
              </a:ext>
            </a:extLst>
          </p:cNvPr>
          <p:cNvSpPr txBox="1"/>
          <p:nvPr/>
        </p:nvSpPr>
        <p:spPr>
          <a:xfrm>
            <a:off x="3331027" y="5291303"/>
            <a:ext cx="4963886" cy="369332"/>
          </a:xfrm>
          <a:prstGeom prst="rect">
            <a:avLst/>
          </a:prstGeom>
          <a:noFill/>
        </p:spPr>
        <p:txBody>
          <a:bodyPr wrap="square" rtlCol="0">
            <a:spAutoFit/>
          </a:bodyPr>
          <a:lstStyle/>
          <a:p>
            <a:pPr algn="ctr"/>
            <a:r>
              <a:rPr lang="en-US" dirty="0"/>
              <a:t>Days 1-15, 16-30, 31-45, 46-48</a:t>
            </a:r>
          </a:p>
        </p:txBody>
      </p:sp>
    </p:spTree>
    <p:extLst>
      <p:ext uri="{BB962C8B-B14F-4D97-AF65-F5344CB8AC3E}">
        <p14:creationId xmlns:p14="http://schemas.microsoft.com/office/powerpoint/2010/main" val="777934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Reminders</a:t>
            </a:r>
          </a:p>
        </p:txBody>
      </p:sp>
      <p:sp>
        <p:nvSpPr>
          <p:cNvPr id="5" name="Content Placeholder 1"/>
          <p:cNvSpPr>
            <a:spLocks noGrp="1"/>
          </p:cNvSpPr>
          <p:nvPr>
            <p:ph idx="1"/>
          </p:nvPr>
        </p:nvSpPr>
        <p:spPr>
          <a:xfrm>
            <a:off x="368301" y="1504950"/>
            <a:ext cx="11197167" cy="4743450"/>
          </a:xfrm>
        </p:spPr>
        <p:txBody>
          <a:bodyPr numCol="1"/>
          <a:lstStyle/>
          <a:p>
            <a:r>
              <a:rPr lang="en-US" altLang="en-US" dirty="0"/>
              <a:t>Remember you work for the MAJCOM/CC or FLDCOM/CC, and this is your full-time job</a:t>
            </a:r>
          </a:p>
          <a:p>
            <a:r>
              <a:rPr lang="en-US" altLang="en-US" dirty="0"/>
              <a:t>Save all original documentation for the AIB if one is appointed</a:t>
            </a:r>
          </a:p>
          <a:p>
            <a:r>
              <a:rPr lang="en-US" altLang="en-US" dirty="0"/>
              <a:t>Maintain folder for all evidence collected</a:t>
            </a:r>
          </a:p>
          <a:p>
            <a:r>
              <a:rPr lang="en-US" altLang="en-US" dirty="0"/>
              <a:t>Make copies for the delta or squadron if required</a:t>
            </a:r>
          </a:p>
          <a:p>
            <a:r>
              <a:rPr lang="en-US" altLang="en-US" dirty="0"/>
              <a:t>The incident commander, </a:t>
            </a:r>
            <a:r>
              <a:rPr lang="en-US" altLang="en-US" i="1" dirty="0"/>
              <a:t>not</a:t>
            </a:r>
            <a:r>
              <a:rPr lang="en-US" altLang="en-US" dirty="0"/>
              <a:t> the board president, is responsible for all mishap site logistics:</a:t>
            </a:r>
          </a:p>
          <a:p>
            <a:pPr lvl="1"/>
            <a:r>
              <a:rPr lang="en-US" altLang="en-US" dirty="0"/>
              <a:t>Comm and IT Support</a:t>
            </a:r>
          </a:p>
          <a:p>
            <a:pPr lvl="1"/>
            <a:r>
              <a:rPr lang="en-US" altLang="en-US" dirty="0"/>
              <a:t>Food and Water</a:t>
            </a:r>
          </a:p>
          <a:p>
            <a:pPr lvl="1"/>
            <a:r>
              <a:rPr lang="en-US" altLang="en-US" dirty="0"/>
              <a:t>Porta Potty and PPE</a:t>
            </a:r>
          </a:p>
          <a:p>
            <a:pPr lvl="1"/>
            <a:r>
              <a:rPr lang="en-US" altLang="en-US" dirty="0"/>
              <a:t>Etc.</a:t>
            </a:r>
          </a:p>
          <a:p>
            <a:pPr marL="282575" lvl="1"/>
            <a:r>
              <a:rPr lang="en-US" altLang="en-US" dirty="0"/>
              <a:t>All persons provided access to privileged safety information by the SIB </a:t>
            </a:r>
            <a:r>
              <a:rPr lang="en-US" altLang="en-US" i="1" dirty="0"/>
              <a:t>must</a:t>
            </a:r>
            <a:r>
              <a:rPr lang="en-US" altLang="en-US" dirty="0"/>
              <a:t> sign the </a:t>
            </a:r>
            <a:r>
              <a:rPr lang="en-US" altLang="en-US" i="1" dirty="0"/>
              <a:t>Non-Disclosure Agreement - Safety Investigation</a:t>
            </a:r>
            <a:r>
              <a:rPr lang="en-US" altLang="en-US" dirty="0"/>
              <a:t> and it is kept on file with the SIB</a:t>
            </a:r>
          </a:p>
        </p:txBody>
      </p:sp>
    </p:spTree>
    <p:extLst>
      <p:ext uri="{BB962C8B-B14F-4D97-AF65-F5344CB8AC3E}">
        <p14:creationId xmlns:p14="http://schemas.microsoft.com/office/powerpoint/2010/main" val="39724759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The SIB is the Priority</a:t>
            </a:r>
          </a:p>
        </p:txBody>
      </p:sp>
      <p:sp>
        <p:nvSpPr>
          <p:cNvPr id="5" name="Content Placeholder 1"/>
          <p:cNvSpPr>
            <a:spLocks noGrp="1"/>
          </p:cNvSpPr>
          <p:nvPr>
            <p:ph idx="1"/>
          </p:nvPr>
        </p:nvSpPr>
        <p:spPr>
          <a:xfrm>
            <a:off x="368301" y="1504950"/>
            <a:ext cx="11197167" cy="4743450"/>
          </a:xfrm>
        </p:spPr>
        <p:txBody>
          <a:bodyPr numCol="1"/>
          <a:lstStyle/>
          <a:p>
            <a:r>
              <a:rPr lang="en-US" altLang="en-US" dirty="0"/>
              <a:t>Immediately notify the board president of any potential distractions</a:t>
            </a:r>
          </a:p>
          <a:p>
            <a:pPr lvl="1"/>
            <a:r>
              <a:rPr lang="en-US" altLang="en-US" dirty="0"/>
              <a:t>Marital or family problems</a:t>
            </a:r>
          </a:p>
          <a:p>
            <a:pPr lvl="1"/>
            <a:r>
              <a:rPr lang="en-US" altLang="en-US" dirty="0"/>
              <a:t>Health problems</a:t>
            </a:r>
          </a:p>
          <a:p>
            <a:pPr lvl="1"/>
            <a:r>
              <a:rPr lang="en-US" altLang="en-US" dirty="0"/>
              <a:t>Financial problems</a:t>
            </a:r>
          </a:p>
          <a:p>
            <a:pPr lvl="1"/>
            <a:r>
              <a:rPr lang="en-US" altLang="en-US" dirty="0"/>
              <a:t>Education interruption</a:t>
            </a:r>
          </a:p>
          <a:p>
            <a:pPr lvl="1"/>
            <a:r>
              <a:rPr lang="en-US" altLang="en-US" dirty="0"/>
              <a:t>Upcoming PCS</a:t>
            </a:r>
          </a:p>
          <a:p>
            <a:pPr lvl="1"/>
            <a:r>
              <a:rPr lang="en-US" altLang="en-US" dirty="0"/>
              <a:t>Separation from the military</a:t>
            </a:r>
          </a:p>
          <a:p>
            <a:pPr lvl="1"/>
            <a:r>
              <a:rPr lang="en-US" altLang="en-US" dirty="0"/>
              <a:t>Etc.</a:t>
            </a:r>
          </a:p>
          <a:p>
            <a:pPr marL="282575" lvl="1"/>
            <a:r>
              <a:rPr lang="en-US" altLang="en-US" dirty="0"/>
              <a:t>To help you navigate the investigation process, use the </a:t>
            </a:r>
            <a:r>
              <a:rPr lang="en-US" altLang="en-US" i="1" dirty="0"/>
              <a:t>Class A &amp; B </a:t>
            </a:r>
            <a:r>
              <a:rPr lang="en-US" altLang="en-US" i="1" dirty="0">
                <a:solidFill>
                  <a:schemeClr val="accent1">
                    <a:lumMod val="50000"/>
                  </a:schemeClr>
                </a:solidFill>
              </a:rPr>
              <a:t>Flight</a:t>
            </a:r>
            <a:r>
              <a:rPr lang="en-US" altLang="en-US" i="1" dirty="0"/>
              <a:t> Mishap Investigations SIB Process Overview &amp; Techniques for SIB Members</a:t>
            </a:r>
            <a:r>
              <a:rPr lang="en-US" altLang="en-US" dirty="0"/>
              <a:t> Guide in AFSAS under the </a:t>
            </a:r>
            <a:r>
              <a:rPr lang="en-US" altLang="en-US" i="1" dirty="0"/>
              <a:t>Pubs &amp; Refs </a:t>
            </a:r>
            <a:r>
              <a:rPr lang="en-US" altLang="en-US" dirty="0"/>
              <a:t>menu</a:t>
            </a:r>
          </a:p>
        </p:txBody>
      </p:sp>
    </p:spTree>
    <p:extLst>
      <p:ext uri="{BB962C8B-B14F-4D97-AF65-F5344CB8AC3E}">
        <p14:creationId xmlns:p14="http://schemas.microsoft.com/office/powerpoint/2010/main" val="133286833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B288E-0FF2-52A2-D78B-F9DF4D6F0B6A}"/>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halkSketch trans="50000"/>
                    </a14:imgEffect>
                    <a14:imgEffect>
                      <a14:saturation sat="50000"/>
                    </a14:imgEffect>
                  </a14:imgLayer>
                </a14:imgProps>
              </a:ext>
              <a:ext uri="{28A0092B-C50C-407E-A947-70E740481C1C}">
                <a14:useLocalDpi xmlns:a14="http://schemas.microsoft.com/office/drawing/2010/main" val="0"/>
              </a:ext>
            </a:extLst>
          </a:blip>
          <a:stretch>
            <a:fillRect/>
          </a:stretch>
        </p:blipFill>
        <p:spPr>
          <a:xfrm>
            <a:off x="504968" y="1363100"/>
            <a:ext cx="11177516" cy="5022072"/>
          </a:xfrm>
          <a:prstGeom prst="rect">
            <a:avLst/>
          </a:prstGeom>
        </p:spPr>
      </p:pic>
      <p:sp>
        <p:nvSpPr>
          <p:cNvPr id="6" name="Slide Number Placeholder 5"/>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636F4B-0E12-407B-8691-A7DC3623F552}" type="slidenum">
              <a:rPr kumimoji="0" lang="en-US" altLang="en-US" sz="1000" b="0" i="0" u="none" strike="noStrike" kern="1200" cap="none" spc="0" normalizeH="0" baseline="0" noProof="0" smtClean="0">
                <a:ln>
                  <a:noFill/>
                </a:ln>
                <a:solidFill>
                  <a:srgbClr val="7F7F7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altLang="en-US" sz="1000" b="0" i="0" u="none" strike="noStrike" kern="1200" cap="none" spc="0" normalizeH="0" baseline="0" noProof="0">
              <a:ln>
                <a:noFill/>
              </a:ln>
              <a:solidFill>
                <a:srgbClr val="808080"/>
              </a:solidFill>
              <a:effectLst/>
              <a:uLnTx/>
              <a:uFillTx/>
              <a:latin typeface="Arial"/>
              <a:ea typeface="+mn-ea"/>
              <a:cs typeface="+mn-cs"/>
            </a:endParaRPr>
          </a:p>
        </p:txBody>
      </p:sp>
      <p:sp>
        <p:nvSpPr>
          <p:cNvPr id="5" name="Content Placeholder 2"/>
          <p:cNvSpPr txBox="1">
            <a:spLocks/>
          </p:cNvSpPr>
          <p:nvPr/>
        </p:nvSpPr>
        <p:spPr bwMode="auto">
          <a:xfrm>
            <a:off x="504968" y="1363100"/>
            <a:ext cx="11177515" cy="502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marL="0" indent="0" algn="ctr">
              <a:buNone/>
            </a:pPr>
            <a:endParaRPr lang="en-US" sz="4400" kern="0" dirty="0">
              <a:latin typeface="Arial" panose="020B0604020202020204" pitchFamily="34" charset="0"/>
              <a:cs typeface="Arial" panose="020B0604020202020204" pitchFamily="34" charset="0"/>
            </a:endParaRPr>
          </a:p>
          <a:p>
            <a:pPr marL="0" indent="0" algn="ctr">
              <a:buNone/>
            </a:pPr>
            <a:r>
              <a:rPr lang="en-US" sz="6600" kern="0" dirty="0">
                <a:latin typeface="Arial" panose="020B0604020202020204" pitchFamily="34" charset="0"/>
                <a:cs typeface="Arial" panose="020B0604020202020204" pitchFamily="34" charset="0"/>
              </a:rPr>
              <a:t>Summary</a:t>
            </a:r>
          </a:p>
        </p:txBody>
      </p:sp>
    </p:spTree>
    <p:extLst>
      <p:ext uri="{BB962C8B-B14F-4D97-AF65-F5344CB8AC3E}">
        <p14:creationId xmlns:p14="http://schemas.microsoft.com/office/powerpoint/2010/main" val="41120761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Summary</a:t>
            </a:r>
            <a:endParaRPr lang="en-US" dirty="0"/>
          </a:p>
        </p:txBody>
      </p:sp>
      <p:sp>
        <p:nvSpPr>
          <p:cNvPr id="3" name="Content Placeholder 2"/>
          <p:cNvSpPr>
            <a:spLocks noGrp="1"/>
          </p:cNvSpPr>
          <p:nvPr>
            <p:ph idx="1"/>
          </p:nvPr>
        </p:nvSpPr>
        <p:spPr/>
        <p:txBody>
          <a:bodyPr/>
          <a:lstStyle/>
          <a:p>
            <a:r>
              <a:rPr lang="en-US" dirty="0"/>
              <a:t>The purpose of any investigation is to determine root cause and provide recommendations to prevent future mishaps</a:t>
            </a:r>
          </a:p>
          <a:p>
            <a:r>
              <a:rPr lang="en-US" dirty="0"/>
              <a:t>SIB Support comes primarily from the Wing or Delta Safety Office</a:t>
            </a:r>
          </a:p>
          <a:p>
            <a:r>
              <a:rPr lang="en-US" dirty="0"/>
              <a:t>Ensure each board has the correct members based on requirements</a:t>
            </a:r>
          </a:p>
          <a:p>
            <a:r>
              <a:rPr lang="en-US" dirty="0"/>
              <a:t>The investigation timeline is broken down into the "what", "why", and "writing" phases, as well as the “release” phase of the final message</a:t>
            </a:r>
          </a:p>
          <a:p>
            <a:r>
              <a:rPr lang="en-US" dirty="0"/>
              <a:t>The investigation will culminate in three products:  a safety report, a brief to the CA, and a final message</a:t>
            </a:r>
          </a:p>
          <a:p>
            <a:r>
              <a:rPr lang="en-US" dirty="0"/>
              <a:t>Differentiate between privileged and non-privileged information</a:t>
            </a:r>
          </a:p>
          <a:p>
            <a:r>
              <a:rPr lang="en-US" dirty="0"/>
              <a:t>When witness testimony and physical evidence differ, believe the physical evidence</a:t>
            </a:r>
          </a:p>
          <a:p>
            <a:r>
              <a:rPr lang="en-US" dirty="0"/>
              <a:t>Utilize technical support when necessary</a:t>
            </a:r>
          </a:p>
        </p:txBody>
      </p:sp>
    </p:spTree>
    <p:extLst>
      <p:ext uri="{BB962C8B-B14F-4D97-AF65-F5344CB8AC3E}">
        <p14:creationId xmlns:p14="http://schemas.microsoft.com/office/powerpoint/2010/main" val="7623466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idx="1"/>
          </p:nvPr>
        </p:nvSpPr>
        <p:spPr>
          <a:xfrm>
            <a:off x="1867429" y="1380965"/>
            <a:ext cx="8397875" cy="4743450"/>
          </a:xfrm>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6000" dirty="0"/>
              <a:t>QUESTIONS</a:t>
            </a:r>
          </a:p>
        </p:txBody>
      </p:sp>
    </p:spTree>
    <p:extLst>
      <p:ext uri="{BB962C8B-B14F-4D97-AF65-F5344CB8AC3E}">
        <p14:creationId xmlns:p14="http://schemas.microsoft.com/office/powerpoint/2010/main" val="3655792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en-US" dirty="0"/>
              <a:t>SIB Deliverables</a:t>
            </a:r>
          </a:p>
        </p:txBody>
      </p:sp>
      <p:sp>
        <p:nvSpPr>
          <p:cNvPr id="2" name="Content Placeholder 1"/>
          <p:cNvSpPr>
            <a:spLocks noGrp="1"/>
          </p:cNvSpPr>
          <p:nvPr>
            <p:ph idx="1"/>
          </p:nvPr>
        </p:nvSpPr>
        <p:spPr/>
        <p:txBody>
          <a:bodyPr/>
          <a:lstStyle/>
          <a:p>
            <a:r>
              <a:rPr lang="en-US" altLang="en-US" dirty="0"/>
              <a:t>Three Deliverables:</a:t>
            </a:r>
          </a:p>
          <a:p>
            <a:pPr lvl="1">
              <a:defRPr/>
            </a:pPr>
            <a:r>
              <a:rPr lang="en-US" altLang="en-US" dirty="0"/>
              <a:t>Safety Report in AFSAS</a:t>
            </a:r>
          </a:p>
          <a:p>
            <a:pPr lvl="1">
              <a:defRPr/>
            </a:pPr>
            <a:r>
              <a:rPr lang="en-US" altLang="en-US" dirty="0"/>
              <a:t>Brief to the Convening Authority</a:t>
            </a:r>
          </a:p>
          <a:p>
            <a:pPr lvl="1">
              <a:defRPr/>
            </a:pPr>
            <a:r>
              <a:rPr lang="en-US" altLang="en-US" dirty="0"/>
              <a:t>Final Message</a:t>
            </a:r>
          </a:p>
        </p:txBody>
      </p:sp>
    </p:spTree>
    <p:extLst>
      <p:ext uri="{BB962C8B-B14F-4D97-AF65-F5344CB8AC3E}">
        <p14:creationId xmlns:p14="http://schemas.microsoft.com/office/powerpoint/2010/main" val="269514070"/>
      </p:ext>
    </p:extLst>
  </p:cSld>
  <p:clrMapOvr>
    <a:masterClrMapping/>
  </p:clrMapOvr>
</p:sld>
</file>

<file path=ppt/theme/theme1.xml><?xml version="1.0" encoding="utf-8"?>
<a:theme xmlns:a="http://schemas.openxmlformats.org/drawingml/2006/main" name="3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56A054A60E2C3478723735A374A0BDB" ma:contentTypeVersion="8" ma:contentTypeDescription="Create a new document." ma:contentTypeScope="" ma:versionID="257c768855b192f843ca107bfa516ccd">
  <xsd:schema xmlns:xsd="http://www.w3.org/2001/XMLSchema" xmlns:xs="http://www.w3.org/2001/XMLSchema" xmlns:p="http://schemas.microsoft.com/office/2006/metadata/properties" xmlns:ns3="f1fef992-8d6a-414b-ac18-3909b3198c22" targetNamespace="http://schemas.microsoft.com/office/2006/metadata/properties" ma:root="true" ma:fieldsID="f40ea331154d98a647311bf8c3024b66" ns3:_="">
    <xsd:import namespace="f1fef992-8d6a-414b-ac18-3909b3198c2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fef992-8d6a-414b-ac18-3909b3198c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34005C-D641-448A-BCBE-663A72D3EF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fef992-8d6a-414b-ac18-3909b3198c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F836DE-E671-4BFA-B587-5BEC21BBC66A}">
  <ds:schemaRefs>
    <ds:schemaRef ds:uri="http://purl.org/dc/elements/1.1/"/>
    <ds:schemaRef ds:uri="f1fef992-8d6a-414b-ac18-3909b3198c22"/>
    <ds:schemaRef ds:uri="http://purl.org/dc/dcmitype/"/>
    <ds:schemaRef ds:uri="http://purl.org/dc/terms/"/>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B527493-2D76-4A42-AAA3-687594385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4091</TotalTime>
  <Words>7450</Words>
  <Application>Microsoft Office PowerPoint</Application>
  <PresentationFormat>Widescreen</PresentationFormat>
  <Paragraphs>874</Paragraphs>
  <Slides>84</Slides>
  <Notes>84</Notes>
  <HiddenSlides>1</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84</vt:i4>
      </vt:variant>
    </vt:vector>
  </HeadingPairs>
  <TitlesOfParts>
    <vt:vector size="95" baseType="lpstr">
      <vt:lpstr>Arial</vt:lpstr>
      <vt:lpstr>Calibri</vt:lpstr>
      <vt:lpstr>Century Schoolbook</vt:lpstr>
      <vt:lpstr>Times New Roman</vt:lpstr>
      <vt:lpstr>Wingdings</vt:lpstr>
      <vt:lpstr>3_USAF(Unclas)</vt:lpstr>
      <vt:lpstr>2_USAF(Unclas)</vt:lpstr>
      <vt:lpstr>7_USAF(Unclas)</vt:lpstr>
      <vt:lpstr>4_USAF(Unclas)</vt:lpstr>
      <vt:lpstr>5_USAF(Unclas)</vt:lpstr>
      <vt:lpstr>6_USAF(Unclas)</vt:lpstr>
      <vt:lpstr>PowerPoint Presentation</vt:lpstr>
      <vt:lpstr>Overview</vt:lpstr>
      <vt:lpstr>PowerPoint Presentation</vt:lpstr>
      <vt:lpstr>Purpose of the SIB</vt:lpstr>
      <vt:lpstr>Two Types of Investigations</vt:lpstr>
      <vt:lpstr>Where Does SIB Support Come From?</vt:lpstr>
      <vt:lpstr>Investigation Timeline</vt:lpstr>
      <vt:lpstr>Investigation Timeline</vt:lpstr>
      <vt:lpstr>SIB Deliverables</vt:lpstr>
      <vt:lpstr>SIB Deliverables</vt:lpstr>
      <vt:lpstr>SIB Deliverables</vt:lpstr>
      <vt:lpstr>SIB Deliverables</vt:lpstr>
      <vt:lpstr>Mishap Investigation Guidance</vt:lpstr>
      <vt:lpstr>PowerPoint Presentation</vt:lpstr>
      <vt:lpstr>Board Member Minimum Requirement</vt:lpstr>
      <vt:lpstr>Board President</vt:lpstr>
      <vt:lpstr>HQ AFSEC Representative</vt:lpstr>
      <vt:lpstr>Investigating Officer</vt:lpstr>
      <vt:lpstr>Astronaut Member</vt:lpstr>
      <vt:lpstr>Design / Maintenance Member</vt:lpstr>
      <vt:lpstr>Flight Surgeon</vt:lpstr>
      <vt:lpstr>Space Crew Flight Equipment Member</vt:lpstr>
      <vt:lpstr>“Conditional” Primary Member</vt:lpstr>
      <vt:lpstr>Secondary Member</vt:lpstr>
      <vt:lpstr>Recorder</vt:lpstr>
      <vt:lpstr>SIB Members</vt:lpstr>
      <vt:lpstr>SIB Members</vt:lpstr>
      <vt:lpstr>SIB Members</vt:lpstr>
      <vt:lpstr>SIB Members</vt:lpstr>
      <vt:lpstr>PowerPoint Presentation</vt:lpstr>
      <vt:lpstr>Getting Started - Overview</vt:lpstr>
      <vt:lpstr>Getting Started – File Plan</vt:lpstr>
      <vt:lpstr>Getting Started – IT Requirements</vt:lpstr>
      <vt:lpstr>AFSAS Accounts</vt:lpstr>
      <vt:lpstr>Getting Organized to Investigate</vt:lpstr>
      <vt:lpstr>Getting Organized Protecting Privileged</vt:lpstr>
      <vt:lpstr>Privileged Information</vt:lpstr>
      <vt:lpstr>Non-Privileged Information</vt:lpstr>
      <vt:lpstr>Privileged / Non-Privileged Information</vt:lpstr>
      <vt:lpstr>PowerPoint Presentation</vt:lpstr>
      <vt:lpstr>Interviews</vt:lpstr>
      <vt:lpstr>Privilege</vt:lpstr>
      <vt:lpstr>Interviews Forms</vt:lpstr>
      <vt:lpstr>SIB Interviews:  Privileged &amp; Non-Privileged</vt:lpstr>
      <vt:lpstr>Witness Interviews</vt:lpstr>
      <vt:lpstr>Interviews to Gather Data</vt:lpstr>
      <vt:lpstr>Interviews to Gather Data</vt:lpstr>
      <vt:lpstr> Interviews to Gather Data</vt:lpstr>
      <vt:lpstr>Witness Interviews</vt:lpstr>
      <vt:lpstr>Witness Guidelines</vt:lpstr>
      <vt:lpstr>Example of Witness Interview Tracker</vt:lpstr>
      <vt:lpstr>Interview Problem Areas</vt:lpstr>
      <vt:lpstr>Gather Data Surveys</vt:lpstr>
      <vt:lpstr>PowerPoint Presentation</vt:lpstr>
      <vt:lpstr>Release of Information</vt:lpstr>
      <vt:lpstr>What If…Release of Information</vt:lpstr>
      <vt:lpstr>PowerPoint Presentation</vt:lpstr>
      <vt:lpstr>Technical Support</vt:lpstr>
      <vt:lpstr>Technical Support</vt:lpstr>
      <vt:lpstr>Technical Support</vt:lpstr>
      <vt:lpstr>Technical Support</vt:lpstr>
      <vt:lpstr>Tracking Parts Analysis</vt:lpstr>
      <vt:lpstr>Mishap Analysis &amp; Animation Facility</vt:lpstr>
      <vt:lpstr>Mishap Analysis &amp; Animation Facility</vt:lpstr>
      <vt:lpstr>Mishap Analysis &amp; Animation Facility</vt:lpstr>
      <vt:lpstr>PowerPoint Presentation</vt:lpstr>
      <vt:lpstr>Factors</vt:lpstr>
      <vt:lpstr>Factors</vt:lpstr>
      <vt:lpstr>Factors</vt:lpstr>
      <vt:lpstr>Factors</vt:lpstr>
      <vt:lpstr>Non-Factors Worthy of Discussion</vt:lpstr>
      <vt:lpstr>What to Why</vt:lpstr>
      <vt:lpstr>Fault Tree Analysis</vt:lpstr>
      <vt:lpstr>Fault Tree Analysis</vt:lpstr>
      <vt:lpstr>PowerPoint Presentation</vt:lpstr>
      <vt:lpstr>What to Why</vt:lpstr>
      <vt:lpstr>What to Why</vt:lpstr>
      <vt:lpstr>Investigation Flow</vt:lpstr>
      <vt:lpstr>PowerPoint Presentation</vt:lpstr>
      <vt:lpstr>Reminders</vt:lpstr>
      <vt:lpstr>The SIB is the Priority</vt:lpstr>
      <vt:lpstr>PowerPoint Presentation</vt:lpstr>
      <vt:lpstr>Summary</vt:lpstr>
      <vt:lpstr>PowerPoint Presentation</vt:lpstr>
    </vt:vector>
  </TitlesOfParts>
  <Company>U.S. Air Force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FRANCO, CRYSTAL D GS-12 USAF HAF AFSEC/SER</dc:creator>
  <cp:lastModifiedBy>HESCH, SARA J Capt USAF ANG NMSTHQ/A1</cp:lastModifiedBy>
  <cp:revision>545</cp:revision>
  <dcterms:created xsi:type="dcterms:W3CDTF">2021-05-04T18:05:44Z</dcterms:created>
  <dcterms:modified xsi:type="dcterms:W3CDTF">2023-12-01T18:36:31Z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0x010100156A054A60E2C3478723735A374A0BDB</vt:lpwstr>
  </property>
</Properties>
</file>